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3" r:id="rId2"/>
    <p:sldId id="643" r:id="rId3"/>
    <p:sldId id="684" r:id="rId4"/>
    <p:sldId id="734" r:id="rId5"/>
    <p:sldId id="672" r:id="rId6"/>
    <p:sldId id="720" r:id="rId7"/>
    <p:sldId id="648" r:id="rId8"/>
    <p:sldId id="735" r:id="rId9"/>
    <p:sldId id="736" r:id="rId10"/>
    <p:sldId id="737" r:id="rId11"/>
    <p:sldId id="738" r:id="rId12"/>
    <p:sldId id="757" r:id="rId13"/>
    <p:sldId id="756" r:id="rId14"/>
    <p:sldId id="758" r:id="rId15"/>
    <p:sldId id="759" r:id="rId16"/>
    <p:sldId id="760" r:id="rId17"/>
    <p:sldId id="761" r:id="rId18"/>
    <p:sldId id="762" r:id="rId19"/>
    <p:sldId id="739" r:id="rId20"/>
    <p:sldId id="721" r:id="rId21"/>
    <p:sldId id="755" r:id="rId22"/>
    <p:sldId id="769" r:id="rId23"/>
    <p:sldId id="768" r:id="rId24"/>
    <p:sldId id="740" r:id="rId25"/>
    <p:sldId id="770" r:id="rId26"/>
    <p:sldId id="741" r:id="rId27"/>
    <p:sldId id="771" r:id="rId28"/>
    <p:sldId id="773" r:id="rId29"/>
    <p:sldId id="774" r:id="rId30"/>
    <p:sldId id="712" r:id="rId31"/>
    <p:sldId id="772" r:id="rId32"/>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E7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autoAdjust="0"/>
    <p:restoredTop sz="82843" autoAdjust="0"/>
  </p:normalViewPr>
  <p:slideViewPr>
    <p:cSldViewPr snapToGrid="0">
      <p:cViewPr varScale="1">
        <p:scale>
          <a:sx n="90" d="100"/>
          <a:sy n="90"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2" d="100"/>
          <a:sy n="82"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extLst>
      <p:ext uri="{BB962C8B-B14F-4D97-AF65-F5344CB8AC3E}">
        <p14:creationId xmlns:p14="http://schemas.microsoft.com/office/powerpoint/2010/main" val="2450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11</a:t>
            </a:fld>
            <a:endParaRPr lang="en-US" altLang="en-US" dirty="0"/>
          </a:p>
        </p:txBody>
      </p:sp>
    </p:spTree>
    <p:extLst>
      <p:ext uri="{BB962C8B-B14F-4D97-AF65-F5344CB8AC3E}">
        <p14:creationId xmlns:p14="http://schemas.microsoft.com/office/powerpoint/2010/main" val="400356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12</a:t>
            </a:fld>
            <a:endParaRPr lang="en-US" altLang="en-US" dirty="0"/>
          </a:p>
        </p:txBody>
      </p:sp>
    </p:spTree>
    <p:extLst>
      <p:ext uri="{BB962C8B-B14F-4D97-AF65-F5344CB8AC3E}">
        <p14:creationId xmlns:p14="http://schemas.microsoft.com/office/powerpoint/2010/main" val="17280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13</a:t>
            </a:fld>
            <a:endParaRPr lang="en-US" altLang="en-US" dirty="0"/>
          </a:p>
        </p:txBody>
      </p:sp>
    </p:spTree>
    <p:extLst>
      <p:ext uri="{BB962C8B-B14F-4D97-AF65-F5344CB8AC3E}">
        <p14:creationId xmlns:p14="http://schemas.microsoft.com/office/powerpoint/2010/main" val="408402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14</a:t>
            </a:fld>
            <a:endParaRPr lang="en-US" altLang="en-US" dirty="0"/>
          </a:p>
        </p:txBody>
      </p:sp>
    </p:spTree>
    <p:extLst>
      <p:ext uri="{BB962C8B-B14F-4D97-AF65-F5344CB8AC3E}">
        <p14:creationId xmlns:p14="http://schemas.microsoft.com/office/powerpoint/2010/main" val="404880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15</a:t>
            </a:fld>
            <a:endParaRPr lang="en-US" altLang="en-US" dirty="0"/>
          </a:p>
        </p:txBody>
      </p:sp>
    </p:spTree>
    <p:extLst>
      <p:ext uri="{BB962C8B-B14F-4D97-AF65-F5344CB8AC3E}">
        <p14:creationId xmlns:p14="http://schemas.microsoft.com/office/powerpoint/2010/main" val="415145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16</a:t>
            </a:fld>
            <a:endParaRPr lang="en-US" altLang="en-US" dirty="0"/>
          </a:p>
        </p:txBody>
      </p:sp>
    </p:spTree>
    <p:extLst>
      <p:ext uri="{BB962C8B-B14F-4D97-AF65-F5344CB8AC3E}">
        <p14:creationId xmlns:p14="http://schemas.microsoft.com/office/powerpoint/2010/main" val="212057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17</a:t>
            </a:fld>
            <a:endParaRPr lang="en-US" altLang="en-US" dirty="0"/>
          </a:p>
        </p:txBody>
      </p:sp>
    </p:spTree>
    <p:extLst>
      <p:ext uri="{BB962C8B-B14F-4D97-AF65-F5344CB8AC3E}">
        <p14:creationId xmlns:p14="http://schemas.microsoft.com/office/powerpoint/2010/main" val="682644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18</a:t>
            </a:fld>
            <a:endParaRPr lang="en-US" altLang="en-US" dirty="0"/>
          </a:p>
        </p:txBody>
      </p:sp>
    </p:spTree>
    <p:extLst>
      <p:ext uri="{BB962C8B-B14F-4D97-AF65-F5344CB8AC3E}">
        <p14:creationId xmlns:p14="http://schemas.microsoft.com/office/powerpoint/2010/main" val="39907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http://www.streetmap.co.uk/idld.srf?x=508527&amp;y=140981&amp;z=140&amp;sv=508527,140981&amp;st=4&amp;ar=Y&amp;mapp=idld.srf&amp;searchp=s.srf&amp;dn=815&amp;ax=407527&amp;ay=140981&amp;lm=0</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19</a:t>
            </a:fld>
            <a:endParaRPr lang="en-US" altLang="en-US" dirty="0"/>
          </a:p>
        </p:txBody>
      </p:sp>
    </p:spTree>
    <p:extLst>
      <p:ext uri="{BB962C8B-B14F-4D97-AF65-F5344CB8AC3E}">
        <p14:creationId xmlns:p14="http://schemas.microsoft.com/office/powerpoint/2010/main" val="264333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20</a:t>
            </a:fld>
            <a:endParaRPr lang="en-US" altLang="en-US" dirty="0"/>
          </a:p>
        </p:txBody>
      </p:sp>
    </p:spTree>
    <p:extLst>
      <p:ext uri="{BB962C8B-B14F-4D97-AF65-F5344CB8AC3E}">
        <p14:creationId xmlns:p14="http://schemas.microsoft.com/office/powerpoint/2010/main" val="292053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extLst>
      <p:ext uri="{BB962C8B-B14F-4D97-AF65-F5344CB8AC3E}">
        <p14:creationId xmlns:p14="http://schemas.microsoft.com/office/powerpoint/2010/main" val="384570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21</a:t>
            </a:fld>
            <a:endParaRPr lang="en-US" altLang="en-US" dirty="0"/>
          </a:p>
        </p:txBody>
      </p:sp>
    </p:spTree>
    <p:extLst>
      <p:ext uri="{BB962C8B-B14F-4D97-AF65-F5344CB8AC3E}">
        <p14:creationId xmlns:p14="http://schemas.microsoft.com/office/powerpoint/2010/main" val="6316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22</a:t>
            </a:fld>
            <a:endParaRPr lang="en-US" altLang="en-US" dirty="0"/>
          </a:p>
        </p:txBody>
      </p:sp>
    </p:spTree>
    <p:extLst>
      <p:ext uri="{BB962C8B-B14F-4D97-AF65-F5344CB8AC3E}">
        <p14:creationId xmlns:p14="http://schemas.microsoft.com/office/powerpoint/2010/main" val="2882491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23</a:t>
            </a:fld>
            <a:endParaRPr lang="en-US" altLang="en-US" dirty="0"/>
          </a:p>
        </p:txBody>
      </p:sp>
    </p:spTree>
    <p:extLst>
      <p:ext uri="{BB962C8B-B14F-4D97-AF65-F5344CB8AC3E}">
        <p14:creationId xmlns:p14="http://schemas.microsoft.com/office/powerpoint/2010/main" val="405867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24</a:t>
            </a:fld>
            <a:endParaRPr lang="en-US" altLang="en-US" dirty="0"/>
          </a:p>
        </p:txBody>
      </p:sp>
    </p:spTree>
    <p:extLst>
      <p:ext uri="{BB962C8B-B14F-4D97-AF65-F5344CB8AC3E}">
        <p14:creationId xmlns:p14="http://schemas.microsoft.com/office/powerpoint/2010/main" val="998933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25</a:t>
            </a:fld>
            <a:endParaRPr lang="en-US" altLang="en-US" dirty="0"/>
          </a:p>
        </p:txBody>
      </p:sp>
    </p:spTree>
    <p:extLst>
      <p:ext uri="{BB962C8B-B14F-4D97-AF65-F5344CB8AC3E}">
        <p14:creationId xmlns:p14="http://schemas.microsoft.com/office/powerpoint/2010/main" val="17035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26</a:t>
            </a:fld>
            <a:endParaRPr lang="en-US" altLang="en-US" dirty="0"/>
          </a:p>
        </p:txBody>
      </p:sp>
    </p:spTree>
    <p:extLst>
      <p:ext uri="{BB962C8B-B14F-4D97-AF65-F5344CB8AC3E}">
        <p14:creationId xmlns:p14="http://schemas.microsoft.com/office/powerpoint/2010/main" val="1071614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27</a:t>
            </a:fld>
            <a:endParaRPr lang="en-US" altLang="en-US" dirty="0"/>
          </a:p>
        </p:txBody>
      </p:sp>
    </p:spTree>
    <p:extLst>
      <p:ext uri="{BB962C8B-B14F-4D97-AF65-F5344CB8AC3E}">
        <p14:creationId xmlns:p14="http://schemas.microsoft.com/office/powerpoint/2010/main" val="1461863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28</a:t>
            </a:fld>
            <a:endParaRPr lang="en-US" altLang="en-US" dirty="0"/>
          </a:p>
        </p:txBody>
      </p:sp>
    </p:spTree>
    <p:extLst>
      <p:ext uri="{BB962C8B-B14F-4D97-AF65-F5344CB8AC3E}">
        <p14:creationId xmlns:p14="http://schemas.microsoft.com/office/powerpoint/2010/main" val="2114758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29</a:t>
            </a:fld>
            <a:endParaRPr lang="en-US" altLang="en-US" dirty="0"/>
          </a:p>
        </p:txBody>
      </p:sp>
    </p:spTree>
    <p:extLst>
      <p:ext uri="{BB962C8B-B14F-4D97-AF65-F5344CB8AC3E}">
        <p14:creationId xmlns:p14="http://schemas.microsoft.com/office/powerpoint/2010/main" val="61070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30</a:t>
            </a:fld>
            <a:endParaRPr lang="en-US" altLang="en-US" dirty="0"/>
          </a:p>
        </p:txBody>
      </p:sp>
    </p:spTree>
    <p:extLst>
      <p:ext uri="{BB962C8B-B14F-4D97-AF65-F5344CB8AC3E}">
        <p14:creationId xmlns:p14="http://schemas.microsoft.com/office/powerpoint/2010/main" val="158796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341376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31</a:t>
            </a:fld>
            <a:endParaRPr lang="en-US" altLang="en-US" dirty="0"/>
          </a:p>
        </p:txBody>
      </p:sp>
    </p:spTree>
    <p:extLst>
      <p:ext uri="{BB962C8B-B14F-4D97-AF65-F5344CB8AC3E}">
        <p14:creationId xmlns:p14="http://schemas.microsoft.com/office/powerpoint/2010/main" val="278994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a:p>
        </p:txBody>
      </p:sp>
    </p:spTree>
    <p:extLst>
      <p:ext uri="{BB962C8B-B14F-4D97-AF65-F5344CB8AC3E}">
        <p14:creationId xmlns:p14="http://schemas.microsoft.com/office/powerpoint/2010/main" val="119866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6</a:t>
            </a:fld>
            <a:endParaRPr lang="en-US" altLang="en-US" dirty="0"/>
          </a:p>
        </p:txBody>
      </p:sp>
    </p:spTree>
    <p:extLst>
      <p:ext uri="{BB962C8B-B14F-4D97-AF65-F5344CB8AC3E}">
        <p14:creationId xmlns:p14="http://schemas.microsoft.com/office/powerpoint/2010/main" val="315447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7</a:t>
            </a:fld>
            <a:endParaRPr lang="en-US" altLang="en-US" dirty="0"/>
          </a:p>
        </p:txBody>
      </p:sp>
    </p:spTree>
    <p:extLst>
      <p:ext uri="{BB962C8B-B14F-4D97-AF65-F5344CB8AC3E}">
        <p14:creationId xmlns:p14="http://schemas.microsoft.com/office/powerpoint/2010/main" val="270103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8</a:t>
            </a:fld>
            <a:endParaRPr lang="en-US" altLang="en-US" dirty="0"/>
          </a:p>
        </p:txBody>
      </p:sp>
    </p:spTree>
    <p:extLst>
      <p:ext uri="{BB962C8B-B14F-4D97-AF65-F5344CB8AC3E}">
        <p14:creationId xmlns:p14="http://schemas.microsoft.com/office/powerpoint/2010/main" val="120110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9</a:t>
            </a:fld>
            <a:endParaRPr lang="en-US" altLang="en-US" dirty="0"/>
          </a:p>
        </p:txBody>
      </p:sp>
    </p:spTree>
    <p:extLst>
      <p:ext uri="{BB962C8B-B14F-4D97-AF65-F5344CB8AC3E}">
        <p14:creationId xmlns:p14="http://schemas.microsoft.com/office/powerpoint/2010/main" val="312772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10</a:t>
            </a:fld>
            <a:endParaRPr lang="en-US" altLang="en-US" dirty="0"/>
          </a:p>
        </p:txBody>
      </p:sp>
    </p:spTree>
    <p:extLst>
      <p:ext uri="{BB962C8B-B14F-4D97-AF65-F5344CB8AC3E}">
        <p14:creationId xmlns:p14="http://schemas.microsoft.com/office/powerpoint/2010/main" val="222815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CLH/lectures/outl10.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97565" y="1600200"/>
            <a:ext cx="840850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smtClean="0"/>
              <a:t>Continental European </a:t>
            </a:r>
            <a:r>
              <a:rPr lang="en-US" altLang="en-US" sz="2400" dirty="0"/>
              <a:t>Constitutional and Legal History:</a:t>
            </a:r>
            <a:br>
              <a:rPr lang="en-US" altLang="en-US" sz="2400" dirty="0"/>
            </a:br>
            <a:r>
              <a:rPr lang="en-US" altLang="en-US" sz="2400" dirty="0" smtClean="0"/>
              <a:t>William Smith c. Alice Dolling (1271</a:t>
            </a:r>
            <a:r>
              <a:rPr lang="en-US" sz="2400" dirty="0" smtClean="0"/>
              <a:t>–1272)</a:t>
            </a:r>
            <a:endParaRPr lang="en-US" altLang="en-US" sz="2400" dirty="0" smtClean="0"/>
          </a:p>
          <a:p>
            <a:pPr algn="ctr" eaLnBrk="1" hangingPunct="1">
              <a:buFontTx/>
              <a:buNone/>
            </a:pPr>
            <a:r>
              <a:rPr lang="en-US" altLang="en-US" dirty="0" smtClean="0"/>
              <a:t>Lecture </a:t>
            </a:r>
            <a:r>
              <a:rPr lang="en-US" altLang="en-US" dirty="0" smtClean="0"/>
              <a:t>10</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smtClean="0"/>
              <a:t>.</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552" y="673769"/>
            <a:ext cx="59340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758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324261"/>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30 July 1271—Alice asked for and obtained a second production of witnesses</a:t>
            </a:r>
            <a:r>
              <a:rPr lang="en-US" sz="2000" dirty="0" smtClean="0">
                <a:solidFill>
                  <a:schemeClr val="bg1"/>
                </a:solidFill>
              </a:rPr>
              <a:t>.</a:t>
            </a:r>
          </a:p>
          <a:p>
            <a:pPr marL="342900" indent="-342900">
              <a:buFont typeface="Arial" panose="020B0604020202020204" pitchFamily="34" charset="0"/>
              <a:buChar char="•"/>
            </a:pPr>
            <a:endParaRPr lang="en-US" sz="500" dirty="0">
              <a:solidFill>
                <a:schemeClr val="bg1"/>
              </a:solidFill>
            </a:endParaRPr>
          </a:p>
          <a:p>
            <a:r>
              <a:rPr lang="en-US" sz="2000" dirty="0">
                <a:solidFill>
                  <a:schemeClr val="bg1"/>
                </a:solidFill>
              </a:rPr>
              <a:t>“Thursday next after the feast of St. Peter in chains [30 July], the parties appeared personally and the woman asked for a second production and got it</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23 September 1271—The depositions of Alice’s three witnesses were published in open court</a:t>
            </a:r>
            <a:r>
              <a:rPr lang="en-US" sz="2000" dirty="0" smtClean="0">
                <a:solidFill>
                  <a:schemeClr val="bg1"/>
                </a:solidFill>
              </a:rPr>
              <a:t>.</a:t>
            </a:r>
          </a:p>
          <a:p>
            <a:pPr marL="342900" indent="-342900">
              <a:buFont typeface="Arial" panose="020B0604020202020204" pitchFamily="34" charset="0"/>
              <a:buChar char="•"/>
            </a:pPr>
            <a:endParaRPr lang="en-US" sz="500" dirty="0">
              <a:solidFill>
                <a:schemeClr val="bg1"/>
              </a:solidFill>
            </a:endParaRPr>
          </a:p>
          <a:p>
            <a:r>
              <a:rPr lang="en-US" sz="2000" dirty="0">
                <a:solidFill>
                  <a:schemeClr val="bg1"/>
                </a:solidFill>
              </a:rPr>
              <a:t>“Wednesday next after the feast of St. Matthew the apostle [23 September], the parties appeared personally; the woman renounced further production; the attestations were published with the consent of the parties; the parties were given a copy; a day was given for sentencing if it was clear. The woman constituted her brother Roger her proctor in the acts to hear the definitive sentence</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72911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093428"/>
          </a:xfrm>
          <a:prstGeom prst="rect">
            <a:avLst/>
          </a:prstGeom>
          <a:noFill/>
        </p:spPr>
        <p:txBody>
          <a:bodyPr wrap="square">
            <a:spAutoFit/>
          </a:bodyPr>
          <a:lstStyle/>
          <a:p>
            <a:r>
              <a:rPr lang="en-US" sz="2000" dirty="0" smtClean="0">
                <a:solidFill>
                  <a:schemeClr val="bg1"/>
                </a:solidFill>
              </a:rPr>
              <a:t>“</a:t>
            </a:r>
            <a:r>
              <a:rPr lang="en-US" sz="2000" dirty="0">
                <a:solidFill>
                  <a:schemeClr val="bg1"/>
                </a:solidFill>
              </a:rPr>
              <a:t>Monday next after the feast of the apostles Simon and Jude [26 October], the parties appeared personally; the man under interrogation confessed in court that he had carnal knowledge of the said Alice a half a year ago. The same man proposed an exception in the following form: ‘Before you, sir judge, I, William of Winterbourne Stoke, peremptorily excepting propose against the witnesses of Alice Dolling that they depose falsely because from the ninth hour of the day on which her witnesses depose that I contracted marriage with her until the first hour of the subsequent day I was continuously at Bulford, so that it would have been impossible for me at the hour about which the witnesses depose to have contracted marriage at Winterbourne Stoke. And this I offer to prove.’ The reception of the witnesses produced by the man on his exception and their examination is committed to the dean of Amesbury</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890462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2554545"/>
          </a:xfrm>
          <a:prstGeom prst="rect">
            <a:avLst/>
          </a:prstGeom>
          <a:noFill/>
        </p:spPr>
        <p:txBody>
          <a:bodyPr wrap="square">
            <a:spAutoFit/>
          </a:bodyPr>
          <a:lstStyle/>
          <a:p>
            <a:pPr marL="342900" indent="-342900">
              <a:buFont typeface="Arial" panose="020B0604020202020204" pitchFamily="34" charset="0"/>
              <a:buChar char="•"/>
            </a:pPr>
            <a:r>
              <a:rPr lang="en-US" sz="2000" dirty="0" smtClean="0">
                <a:solidFill>
                  <a:schemeClr val="bg1"/>
                </a:solidFill>
              </a:rPr>
              <a:t>26 </a:t>
            </a:r>
            <a:r>
              <a:rPr lang="en-US" sz="2000" dirty="0">
                <a:solidFill>
                  <a:schemeClr val="bg1"/>
                </a:solidFill>
              </a:rPr>
              <a:t>October 1271—William confessed that he had had intercourse with Alice six months previously but denied that they had contracted marriage, claiming that he had been in Bulford on the </a:t>
            </a:r>
            <a:r>
              <a:rPr lang="en-US" sz="2000" dirty="0" smtClean="0">
                <a:solidFill>
                  <a:schemeClr val="bg1"/>
                </a:solidFill>
              </a:rPr>
              <a:t>St. </a:t>
            </a:r>
            <a:r>
              <a:rPr lang="en-US" sz="2000" dirty="0">
                <a:solidFill>
                  <a:schemeClr val="bg1"/>
                </a:solidFill>
              </a:rPr>
              <a:t>Stephen’s day [26 December] almost three years previously, the day on which Alice alleged that they exchanged the words of marital consent in Winterbourne Stoke. (Technically, this was an exception against Alice’s witnesses, an allegation that they had perjured themselves.) The dean of Amesbury was to examine William’s witnesses</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66566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555093"/>
          </a:xfrm>
          <a:prstGeom prst="rect">
            <a:avLst/>
          </a:prstGeom>
          <a:noFill/>
        </p:spPr>
        <p:txBody>
          <a:bodyPr wrap="square">
            <a:spAutoFit/>
          </a:bodyPr>
          <a:lstStyle/>
          <a:p>
            <a:pPr marL="342900" indent="-342900">
              <a:buFont typeface="Arial" panose="020B0604020202020204" pitchFamily="34" charset="0"/>
              <a:buChar char="•"/>
            </a:pPr>
            <a:r>
              <a:rPr lang="en-US" sz="2000" dirty="0" smtClean="0">
                <a:solidFill>
                  <a:schemeClr val="bg1"/>
                </a:solidFill>
              </a:rPr>
              <a:t>18 </a:t>
            </a:r>
            <a:r>
              <a:rPr lang="en-US" sz="2000" dirty="0">
                <a:solidFill>
                  <a:schemeClr val="bg1"/>
                </a:solidFill>
              </a:rPr>
              <a:t>November 1271—Alice answered William’s exception with a replication that alleged that William had indeed been in Winterbourne Stoke on 26 December 1268. The rectors Berwick and Orcheston were to examine Alice’s witnesses</a:t>
            </a:r>
            <a:r>
              <a:rPr lang="en-US" sz="2000" dirty="0" smtClean="0">
                <a:solidFill>
                  <a:schemeClr val="bg1"/>
                </a:solidFill>
              </a:rPr>
              <a:t>.</a:t>
            </a:r>
          </a:p>
          <a:p>
            <a:pPr marL="342900" indent="-342900">
              <a:buFont typeface="Arial" panose="020B0604020202020204" pitchFamily="34" charset="0"/>
              <a:buChar char="•"/>
            </a:pPr>
            <a:endParaRPr lang="en-US" sz="500" dirty="0">
              <a:solidFill>
                <a:schemeClr val="bg1"/>
              </a:solidFill>
            </a:endParaRPr>
          </a:p>
          <a:p>
            <a:r>
              <a:rPr lang="en-US" sz="2000" dirty="0">
                <a:solidFill>
                  <a:schemeClr val="bg1"/>
                </a:solidFill>
              </a:rPr>
              <a:t>“Wednesday next before the feast of St. Edmund, king and martyr [18 November], the parties appeared personally; the woman made a replication of presence; let the woman produce her witnesses before the rectors of Berwick and Orcheston, however many she wishes to produce before the next consistory; let the man also produce however many witnesses he wishes to produce about his absence before the said dean and the chaplain of Amesbury before the next consistory</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15 December 1271—The depositions of William’s ten witnesses on his absence and Alice’s four witnesses on his presence were published in open </a:t>
            </a:r>
            <a:r>
              <a:rPr lang="en-US" sz="2000" dirty="0" smtClean="0">
                <a:solidFill>
                  <a:schemeClr val="bg1"/>
                </a:solidFill>
              </a:rPr>
              <a:t>court.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14218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862870"/>
          </a:xfrm>
          <a:prstGeom prst="rect">
            <a:avLst/>
          </a:prstGeom>
          <a:noFill/>
        </p:spPr>
        <p:txBody>
          <a:bodyPr wrap="square">
            <a:spAutoFit/>
          </a:bodyPr>
          <a:lstStyle/>
          <a:p>
            <a:r>
              <a:rPr lang="en-US" sz="2000" dirty="0" smtClean="0">
                <a:solidFill>
                  <a:schemeClr val="bg1"/>
                </a:solidFill>
              </a:rPr>
              <a:t>“</a:t>
            </a:r>
            <a:r>
              <a:rPr lang="en-US" sz="2000" dirty="0">
                <a:solidFill>
                  <a:schemeClr val="bg1"/>
                </a:solidFill>
              </a:rPr>
              <a:t>Tuesday after the feast of St. Lucy the virgin [15 December, 1271], the parties appeared personally; the woman excepting proposed that it was not her fault that her witnesses had not been examined and asked that they be admitted in court; they were sworn, their examination committed to the dean of Amesbury and Richard de Rodbourne, and the way of further production precluded for her. On the same day [this may not be right] the attestations both on absence and presence were published with the consent of the parties; copies of the attestations were offered to and obtained by the parties, and a day was given for doing what law shall dictate</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27 January 1271/2—After some dispute a day was given for sentencing.</a:t>
            </a:r>
          </a:p>
          <a:p>
            <a:pPr marL="342900" indent="-342900">
              <a:buFont typeface="Arial" panose="020B0604020202020204" pitchFamily="34" charset="0"/>
              <a:buChar char="•"/>
            </a:pPr>
            <a:endParaRPr lang="en-US" sz="500" dirty="0" smtClean="0">
              <a:solidFill>
                <a:schemeClr val="bg1"/>
              </a:solidFill>
            </a:endParaRPr>
          </a:p>
          <a:p>
            <a:r>
              <a:rPr lang="en-US" sz="2000" dirty="0" smtClean="0">
                <a:solidFill>
                  <a:schemeClr val="bg1"/>
                </a:solidFill>
              </a:rPr>
              <a:t>“</a:t>
            </a:r>
            <a:r>
              <a:rPr lang="en-US" sz="2000" dirty="0">
                <a:solidFill>
                  <a:schemeClr val="bg1"/>
                </a:solidFill>
              </a:rPr>
              <a:t>Wednesday next after the octave of St. Hilary [27 January, 1271/2], the parties appeared personally, and when there had been some dispute among the parties about the attestations of the parties, a day was given for sentencing if it was clear</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317877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555093"/>
          </a:xfrm>
          <a:prstGeom prst="rect">
            <a:avLst/>
          </a:prstGeom>
          <a:noFill/>
        </p:spPr>
        <p:txBody>
          <a:bodyPr wrap="square">
            <a:spAutoFit/>
          </a:bodyPr>
          <a:lstStyle/>
          <a:p>
            <a:pPr marL="342900" indent="-342900">
              <a:buFont typeface="Arial" panose="020B0604020202020204" pitchFamily="34" charset="0"/>
              <a:buChar char="•"/>
            </a:pPr>
            <a:r>
              <a:rPr lang="en-US" sz="2000" dirty="0" smtClean="0">
                <a:solidFill>
                  <a:schemeClr val="bg1"/>
                </a:solidFill>
              </a:rPr>
              <a:t>11 </a:t>
            </a:r>
            <a:r>
              <a:rPr lang="en-US" sz="2000" dirty="0">
                <a:solidFill>
                  <a:schemeClr val="bg1"/>
                </a:solidFill>
              </a:rPr>
              <a:t>February 1271/2—William was ordered to produce his witnesses again so that the court might inquire more fully into the continuity of his absence</a:t>
            </a:r>
            <a:r>
              <a:rPr lang="en-US" sz="2000" dirty="0" smtClean="0">
                <a:solidFill>
                  <a:schemeClr val="bg1"/>
                </a:solidFill>
              </a:rPr>
              <a:t>.</a:t>
            </a:r>
          </a:p>
          <a:p>
            <a:pPr marL="342900" indent="-342900">
              <a:buFont typeface="Arial" panose="020B0604020202020204" pitchFamily="34" charset="0"/>
              <a:buChar char="•"/>
            </a:pPr>
            <a:endParaRPr lang="en-US" sz="500" dirty="0">
              <a:solidFill>
                <a:schemeClr val="bg1"/>
              </a:solidFill>
            </a:endParaRPr>
          </a:p>
          <a:p>
            <a:r>
              <a:rPr lang="en-US" sz="2000" dirty="0">
                <a:solidFill>
                  <a:schemeClr val="bg1"/>
                </a:solidFill>
              </a:rPr>
              <a:t>“The day after St. Scholastica the virgin [11 February, 1271/2] the parties appeared personally. It was decreed that the aforesaid W. produce in the next consistory all his witnesses whom he had previously produced on his exception so that it might be inquired more fully about the continuity of absence</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1–5 March, 1271/2—William alleged that he could not produce his witnesses again because some of them had died “and some of them had left the province for a pilgrimage and for other necessary cause.” The parties once more disputed about the process, and a day was once more given for sentence. [The Salisbury processus inserts the depositions of the witnesses at this point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10124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4170372"/>
          </a:xfrm>
          <a:prstGeom prst="rect">
            <a:avLst/>
          </a:prstGeom>
          <a:noFill/>
        </p:spPr>
        <p:txBody>
          <a:bodyPr wrap="square">
            <a:spAutoFit/>
          </a:bodyPr>
          <a:lstStyle/>
          <a:p>
            <a:r>
              <a:rPr lang="en-US" sz="2000" dirty="0" smtClean="0">
                <a:solidFill>
                  <a:schemeClr val="bg1"/>
                </a:solidFill>
              </a:rPr>
              <a:t>“</a:t>
            </a:r>
            <a:r>
              <a:rPr lang="en-US" sz="2000" dirty="0">
                <a:solidFill>
                  <a:schemeClr val="bg1"/>
                </a:solidFill>
              </a:rPr>
              <a:t>Tuesday after the feast of St. Mathias the apostle, continued until Wednesday, Thursday, Friday, Saturday next following [1–5 March, 1271/2], the parties appeared personally. The same man alleged that he could not produce his witnesses before us because some of them did not exist in the nature of things and some of them had left the province for a pilgrimage and for other necessary cause. And when the parties had disputed for a while about the processus, the same William demanded that a copy of the entire processus be made for him, which decreed and obtained, a day was given for doing what law shall dictate in the next consistory after Easter</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11 May 1272—The official of Salisbury rendered sentence for Alice declaring that William was her lawful husband. [A later document in the case tells us that William immediately appealed to the Court of Canterbury</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41506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2862322"/>
          </a:xfrm>
          <a:prstGeom prst="rect">
            <a:avLst/>
          </a:prstGeom>
          <a:noFill/>
        </p:spPr>
        <p:txBody>
          <a:bodyPr wrap="square">
            <a:spAutoFit/>
          </a:bodyPr>
          <a:lstStyle/>
          <a:p>
            <a:r>
              <a:rPr lang="en-US" sz="2000" dirty="0" smtClean="0">
                <a:solidFill>
                  <a:schemeClr val="bg1"/>
                </a:solidFill>
              </a:rPr>
              <a:t>“</a:t>
            </a:r>
            <a:r>
              <a:rPr lang="en-US" sz="2000" dirty="0">
                <a:solidFill>
                  <a:schemeClr val="bg1"/>
                </a:solidFill>
              </a:rPr>
              <a:t>Wednesday after ‘Misericordia’ Sunday [11 May], A.D. 1272, the parties appeared personally and concluding the case asked that sentence be given. We the official of Salisbury proceeded to </a:t>
            </a:r>
            <a:r>
              <a:rPr lang="en-US" sz="2000" dirty="0" smtClean="0">
                <a:solidFill>
                  <a:schemeClr val="bg1"/>
                </a:solidFill>
              </a:rPr>
              <a:t>definitive </a:t>
            </a:r>
            <a:r>
              <a:rPr lang="en-US" sz="2000" dirty="0">
                <a:solidFill>
                  <a:schemeClr val="bg1"/>
                </a:solidFill>
              </a:rPr>
              <a:t>sentence in this way: “In the name of the Father, amen. We the official of Salisbury having examined the merits of the aforesaid cause and having gone over the acts of court carefully, because we find the claim of the said Alice sufficiently proven, notwithstanding the exception proposed on the part of William, which is not proved clearly in its form, as it ought to be, adjudge William by sentence and definitively to be husband to the same Alice.”</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172304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Proceedings on appeal to the Court of Canterbury</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t="29601" b="4601"/>
          <a:stretch>
            <a:fillRect/>
          </a:stretch>
        </p:blipFill>
        <p:spPr bwMode="auto">
          <a:xfrm>
            <a:off x="217488" y="1311048"/>
            <a:ext cx="8686800" cy="457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991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Introduction</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363682" y="749030"/>
            <a:ext cx="8780318" cy="1631216"/>
          </a:xfrm>
          <a:prstGeom prst="rect">
            <a:avLst/>
          </a:prstGeom>
          <a:noFill/>
        </p:spPr>
        <p:txBody>
          <a:bodyPr wrap="square" rtlCol="0">
            <a:spAutoFit/>
          </a:bodyPr>
          <a:lstStyle/>
          <a:p>
            <a:r>
              <a:rPr lang="en-US" sz="2000" dirty="0">
                <a:solidFill>
                  <a:schemeClr val="bg1"/>
                </a:solidFill>
              </a:rPr>
              <a:t>The role of cases in Continental European legal </a:t>
            </a:r>
            <a:r>
              <a:rPr lang="en-US" sz="2000" dirty="0" smtClean="0">
                <a:solidFill>
                  <a:schemeClr val="bg1"/>
                </a:solidFill>
              </a:rPr>
              <a:t>systems</a:t>
            </a:r>
          </a:p>
          <a:p>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Some </a:t>
            </a:r>
            <a:r>
              <a:rPr lang="en-US" sz="2000" dirty="0">
                <a:solidFill>
                  <a:schemeClr val="bg1"/>
                </a:solidFill>
              </a:rPr>
              <a:t>comparative remarks</a:t>
            </a:r>
            <a:r>
              <a:rPr lang="en-US" sz="2000" dirty="0" smtClean="0">
                <a:solidFill>
                  <a:schemeClr val="bg1"/>
                </a:solidFill>
              </a:rPr>
              <a: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The </a:t>
            </a:r>
            <a:r>
              <a:rPr lang="en-US" sz="2000" dirty="0">
                <a:solidFill>
                  <a:schemeClr val="bg1"/>
                </a:solidFill>
              </a:rPr>
              <a:t>presence of case records in the medieval and early modern periods.</a:t>
            </a:r>
          </a:p>
        </p:txBody>
      </p:sp>
    </p:spTree>
    <p:extLst>
      <p:ext uri="{BB962C8B-B14F-4D97-AF65-F5344CB8AC3E}">
        <p14:creationId xmlns:p14="http://schemas.microsoft.com/office/powerpoint/2010/main" val="123164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Proceedings on appeal to the Court of </a:t>
            </a:r>
            <a:r>
              <a:rPr lang="en-US" sz="2400" dirty="0" smtClean="0"/>
              <a:t>Canterbury (cont’d)</a:t>
            </a:r>
            <a:endParaRPr lang="en-US" altLang="en-US" sz="2400" dirty="0"/>
          </a:p>
        </p:txBody>
      </p:sp>
      <p:sp>
        <p:nvSpPr>
          <p:cNvPr id="8" name="TextBox 7"/>
          <p:cNvSpPr txBox="1"/>
          <p:nvPr/>
        </p:nvSpPr>
        <p:spPr>
          <a:xfrm>
            <a:off x="457200" y="603421"/>
            <a:ext cx="8686800" cy="6247864"/>
          </a:xfrm>
          <a:prstGeom prst="rect">
            <a:avLst/>
          </a:prstGeom>
          <a:noFill/>
        </p:spPr>
        <p:txBody>
          <a:bodyPr wrap="square">
            <a:spAutoFit/>
          </a:bodyPr>
          <a:lstStyle/>
          <a:p>
            <a:pPr marL="342900" indent="-342900">
              <a:buFont typeface="Arial" panose="020B0604020202020204" pitchFamily="34" charset="0"/>
              <a:buChar char="•"/>
              <a:defRPr/>
            </a:pPr>
            <a:r>
              <a:rPr lang="en-US" sz="2000" dirty="0">
                <a:solidFill>
                  <a:schemeClr val="bg1"/>
                </a:solidFill>
              </a:rPr>
              <a:t>3 June 1272—The record of the hearing on this day does not survive, but is described in the examiners’ </a:t>
            </a:r>
            <a:r>
              <a:rPr lang="en-US" sz="2000" dirty="0" smtClean="0">
                <a:solidFill>
                  <a:schemeClr val="bg1"/>
                </a:solidFill>
              </a:rPr>
              <a:t>report</a:t>
            </a:r>
            <a:r>
              <a:rPr lang="en-US" sz="2000" smtClean="0">
                <a:solidFill>
                  <a:schemeClr val="bg1"/>
                </a:solidFill>
              </a:rPr>
              <a:t>. Alice did not appear. The court pronounced in favour of its jurisdiction in the appeal.</a:t>
            </a:r>
            <a:endParaRPr lang="en-US" sz="2000" dirty="0" smtClean="0">
              <a:solidFill>
                <a:schemeClr val="bg1"/>
              </a:solidFill>
            </a:endParaRP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a:solidFill>
                  <a:schemeClr val="bg1"/>
                </a:solidFill>
              </a:rPr>
              <a:t>26 July 1272—William probably appeared in the Court of Canterbury on this day (the record does not survive but is referred to in a subsequent record. Alice, we learn from the examiners’ report </a:t>
            </a:r>
            <a:r>
              <a:rPr lang="en-US" sz="2000" dirty="0" smtClean="0">
                <a:solidFill>
                  <a:schemeClr val="bg1"/>
                </a:solidFill>
              </a:rPr>
              <a:t>did </a:t>
            </a:r>
            <a:r>
              <a:rPr lang="en-US" sz="2000" dirty="0">
                <a:solidFill>
                  <a:schemeClr val="bg1"/>
                </a:solidFill>
              </a:rPr>
              <a:t>not appear</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a:solidFill>
                  <a:schemeClr val="bg1"/>
                </a:solidFill>
              </a:rPr>
              <a:t>Between 26 July and 30 September (undated)—Alice did not appear. William Smith and his proctor William Attehide of Writhlington appeared and were given the next court day after Michaelmas [29 September] to proceed with the case according to the </a:t>
            </a:r>
            <a:r>
              <a:rPr lang="en-US" sz="2000" i="1" dirty="0">
                <a:solidFill>
                  <a:schemeClr val="bg1"/>
                </a:solidFill>
              </a:rPr>
              <a:t>acta</a:t>
            </a:r>
            <a:r>
              <a:rPr lang="en-US" sz="2000" dirty="0">
                <a:solidFill>
                  <a:schemeClr val="bg1"/>
                </a:solidFill>
              </a:rPr>
              <a:t> of 26 July, 1272</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a:solidFill>
                  <a:schemeClr val="bg1"/>
                </a:solidFill>
              </a:rPr>
              <a:t>30 September prorogued to 4 October 1272—Alice did not appear. William proposed exceptions to the </a:t>
            </a:r>
            <a:r>
              <a:rPr lang="en-US" sz="2000" i="1" dirty="0">
                <a:solidFill>
                  <a:schemeClr val="bg1"/>
                </a:solidFill>
              </a:rPr>
              <a:t>processus</a:t>
            </a:r>
            <a:r>
              <a:rPr lang="en-US" sz="2000" dirty="0">
                <a:solidFill>
                  <a:schemeClr val="bg1"/>
                </a:solidFill>
              </a:rPr>
              <a:t> before the official of Salisbury. The judge (unnamed) ordered the examiners of the court to examine the </a:t>
            </a:r>
            <a:r>
              <a:rPr lang="en-US" sz="2000" i="1" dirty="0">
                <a:solidFill>
                  <a:schemeClr val="bg1"/>
                </a:solidFill>
              </a:rPr>
              <a:t>processus</a:t>
            </a:r>
            <a:r>
              <a:rPr lang="en-US" sz="2000" dirty="0">
                <a:solidFill>
                  <a:schemeClr val="bg1"/>
                </a:solidFill>
              </a:rPr>
              <a:t> and report back to him about it at the end of October. The report has </a:t>
            </a:r>
            <a:r>
              <a:rPr lang="en-US" sz="2000" dirty="0" smtClean="0">
                <a:solidFill>
                  <a:schemeClr val="bg1"/>
                </a:solidFill>
              </a:rPr>
              <a:t>survived</a:t>
            </a:r>
            <a:r>
              <a:rPr lang="en-US" sz="2000" dirty="0">
                <a:solidFill>
                  <a:schemeClr val="bg1"/>
                </a:solidFill>
              </a:rPr>
              <a:t> </a:t>
            </a:r>
            <a:r>
              <a:rPr lang="en-US" sz="2000" dirty="0" smtClean="0">
                <a:solidFill>
                  <a:schemeClr val="bg1"/>
                </a:solidFill>
              </a:rPr>
              <a:t>and is given on the outline in full.</a:t>
            </a:r>
          </a:p>
          <a:p>
            <a:pPr marL="342900" indent="-342900">
              <a:buFont typeface="Arial" panose="020B0604020202020204" pitchFamily="34" charset="0"/>
              <a:buChar char="•"/>
              <a:defRPr/>
            </a:pPr>
            <a:endParaRPr lang="en-US" sz="500" dirty="0" smtClean="0">
              <a:solidFill>
                <a:schemeClr val="bg1"/>
              </a:solidFill>
            </a:endParaRPr>
          </a:p>
          <a:p>
            <a:pPr marL="342900" indent="-342900">
              <a:buFont typeface="Arial" panose="020B0604020202020204" pitchFamily="34" charset="0"/>
              <a:buChar char="•"/>
              <a:defRPr/>
            </a:pPr>
            <a:r>
              <a:rPr lang="en-US" sz="2000" dirty="0">
                <a:solidFill>
                  <a:schemeClr val="bg1"/>
                </a:solidFill>
              </a:rPr>
              <a:t>29–31 October 1272—Once more Alice did not </a:t>
            </a:r>
            <a:r>
              <a:rPr lang="en-US" sz="2000" dirty="0" smtClean="0">
                <a:solidFill>
                  <a:schemeClr val="bg1"/>
                </a:solidFill>
              </a:rPr>
              <a:t>appear, although she had been cited by the official of Salisbury. </a:t>
            </a:r>
            <a:r>
              <a:rPr lang="en-US" sz="2000" dirty="0">
                <a:solidFill>
                  <a:schemeClr val="bg1"/>
                </a:solidFill>
              </a:rPr>
              <a:t>The commissary of the official of the Court of Canterbury reversed the decision of the official of Salisbury. The sentence is given on the outline in full</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34135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Some remarks on the </a:t>
            </a:r>
            <a:r>
              <a:rPr lang="en-US" sz="2400" i="1" dirty="0"/>
              <a:t>processus</a:t>
            </a:r>
            <a:endParaRPr lang="en-US" altLang="en-US" sz="2400" i="1" dirty="0"/>
          </a:p>
        </p:txBody>
      </p:sp>
      <p:sp>
        <p:nvSpPr>
          <p:cNvPr id="8" name="TextBox 7"/>
          <p:cNvSpPr txBox="1"/>
          <p:nvPr/>
        </p:nvSpPr>
        <p:spPr>
          <a:xfrm>
            <a:off x="457200" y="673769"/>
            <a:ext cx="8686800" cy="6017032"/>
          </a:xfrm>
          <a:prstGeom prst="rect">
            <a:avLst/>
          </a:prstGeom>
          <a:noFill/>
        </p:spPr>
        <p:txBody>
          <a:bodyPr wrap="square">
            <a:spAutoFit/>
          </a:bodyPr>
          <a:lstStyle/>
          <a:p>
            <a:pPr marL="342900" indent="-342900">
              <a:buFont typeface="Arial" panose="020B0604020202020204" pitchFamily="34" charset="0"/>
              <a:buChar char="•"/>
              <a:defRPr/>
            </a:pPr>
            <a:r>
              <a:rPr lang="en-US" sz="2000" smtClean="0">
                <a:solidFill>
                  <a:schemeClr val="bg1"/>
                </a:solidFill>
              </a:rPr>
              <a:t>This </a:t>
            </a:r>
            <a:r>
              <a:rPr lang="en-US" sz="2000">
                <a:solidFill>
                  <a:schemeClr val="bg1"/>
                </a:solidFill>
              </a:rPr>
              <a:t>is the ordo judiciarius as Tancred defines it. It also seems to be quite efficient. The case was begun in July of 1271; final judgment om the lower court was rendered in May 1272. The defendant, who lost in the original court, appealed, and the appellate court reversed the judgment of the Salisbury court in October of 1272. Trial and appeal took a little more than a year. There are very few court systems in the U.S. that could do as well today.</a:t>
            </a:r>
          </a:p>
          <a:p>
            <a:pPr marL="342900" indent="-342900">
              <a:buFont typeface="Arial" panose="020B0604020202020204" pitchFamily="34" charset="0"/>
              <a:buChar char="•"/>
              <a:defRPr/>
            </a:pPr>
            <a:endParaRPr lang="en-US" sz="500">
              <a:solidFill>
                <a:schemeClr val="bg1"/>
              </a:solidFill>
            </a:endParaRPr>
          </a:p>
          <a:p>
            <a:pPr marL="342900" indent="-342900">
              <a:buFont typeface="Arial" panose="020B0604020202020204" pitchFamily="34" charset="0"/>
              <a:buChar char="•"/>
              <a:defRPr/>
            </a:pPr>
            <a:r>
              <a:rPr lang="en-US" sz="2000" smtClean="0">
                <a:solidFill>
                  <a:schemeClr val="bg1"/>
                </a:solidFill>
              </a:rPr>
              <a:t>The </a:t>
            </a:r>
            <a:r>
              <a:rPr lang="en-US" sz="2000" dirty="0">
                <a:solidFill>
                  <a:schemeClr val="bg1"/>
                </a:solidFill>
              </a:rPr>
              <a:t>pattern of claim, exception, and </a:t>
            </a:r>
            <a:r>
              <a:rPr lang="en-US" sz="2000" dirty="0" smtClean="0">
                <a:solidFill>
                  <a:schemeClr val="bg1"/>
                </a:solidFill>
              </a:rPr>
              <a:t>replication, with proof taken on each one separately, </a:t>
            </a:r>
            <a:r>
              <a:rPr lang="en-US" sz="2000" dirty="0">
                <a:solidFill>
                  <a:schemeClr val="bg1"/>
                </a:solidFill>
              </a:rPr>
              <a:t>that we see in the </a:t>
            </a:r>
            <a:r>
              <a:rPr lang="en-US" sz="2000" i="1" dirty="0">
                <a:solidFill>
                  <a:schemeClr val="bg1"/>
                </a:solidFill>
              </a:rPr>
              <a:t>processus</a:t>
            </a:r>
            <a:r>
              <a:rPr lang="en-US" sz="2000" dirty="0">
                <a:solidFill>
                  <a:schemeClr val="bg1"/>
                </a:solidFill>
              </a:rPr>
              <a:t> in the Salisbury court is probably the product of the Romano-canonical rule that one cannot introduce testimony directly contradicting testimony that has already been published. The problem is that with a complaint as vague as this one – “He contracted </a:t>
            </a:r>
            <a:r>
              <a:rPr lang="en-US" sz="2000" dirty="0" smtClean="0">
                <a:solidFill>
                  <a:schemeClr val="bg1"/>
                </a:solidFill>
              </a:rPr>
              <a:t>marriage </a:t>
            </a:r>
            <a:r>
              <a:rPr lang="en-US" sz="2000" dirty="0">
                <a:solidFill>
                  <a:schemeClr val="bg1"/>
                </a:solidFill>
              </a:rPr>
              <a:t>with me” – the defendant has no idea what he is supposed to get testimony about. The solution to the problem, at least in the English church courts, was to allow the defendant, after the plaintiff had introduced his or her proof and it had been published, to frame his or her defense in the form of exceptions to the plaintiff’s witnesses. The defendant says that plaintiff’s witnesses are not to be believed, because they are liars</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26812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Some remarks on the </a:t>
            </a:r>
            <a:r>
              <a:rPr lang="en-US" sz="2400" i="1" dirty="0" smtClean="0"/>
              <a:t>processus</a:t>
            </a:r>
            <a:r>
              <a:rPr lang="en-US" sz="2400" dirty="0" smtClean="0"/>
              <a:t> (cont’d)</a:t>
            </a:r>
            <a:endParaRPr lang="en-US" altLang="en-US" sz="2400" dirty="0"/>
          </a:p>
        </p:txBody>
      </p:sp>
      <p:sp>
        <p:nvSpPr>
          <p:cNvPr id="8" name="TextBox 7"/>
          <p:cNvSpPr txBox="1"/>
          <p:nvPr/>
        </p:nvSpPr>
        <p:spPr>
          <a:xfrm>
            <a:off x="457200" y="673769"/>
            <a:ext cx="8686800" cy="540147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This pattern of claim with proof taken on it, then another claim and proof taken on it is characteristic not only of medieval Romano-canonical it is also characteristic of Continental procedure today. The reason for it is clear. There’s no trial in this form of procedure, as we understand a trial, a single occasion on which all the proof is presented, because there’s no jury and the judge is sitting full-time. This means, particularly in civil cases, that the court and the parties can identify key issues that may determine the case and present proof about them without ever having to present all the proof they have. Some people think that this may be a more efficient way of doing things.</a:t>
            </a:r>
          </a:p>
          <a:p>
            <a:pPr marL="342900" indent="-342900">
              <a:buFont typeface="Arial" panose="020B0604020202020204" pitchFamily="34" charset="0"/>
              <a:buChar char="•"/>
              <a:defRPr/>
            </a:pPr>
            <a:endParaRPr lang="en-US" sz="5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In the spring of 1272, the official of Salisbury asked William to produce his witnesses again so that he, the official, could inquire about the continuity of William’s absence. William returns and says he cannot produce his witnesses again because: “some of them did not exist in the nature of things [i.e., they were dead] and some of them had left the province for a pilgrimage and for other necessary cause.” You can believe that if want to; I don’t.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832477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depositions in the Salisbury court</a:t>
            </a:r>
            <a:endParaRPr lang="en-US" altLang="en-US" sz="2400" dirty="0"/>
          </a:p>
        </p:txBody>
      </p:sp>
      <p:sp>
        <p:nvSpPr>
          <p:cNvPr id="8" name="TextBox 7"/>
          <p:cNvSpPr txBox="1"/>
          <p:nvPr/>
        </p:nvSpPr>
        <p:spPr>
          <a:xfrm>
            <a:off x="457200" y="673769"/>
            <a:ext cx="8686800" cy="409342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In Alice’s </a:t>
            </a:r>
            <a:r>
              <a:rPr lang="en-US" sz="2000" dirty="0">
                <a:solidFill>
                  <a:schemeClr val="bg1"/>
                </a:solidFill>
              </a:rPr>
              <a:t>first set of depositions there were three witnesses: Celia daughter of Richard Long, Margaret sister of Celia, and Margaret daughter of Michael. William produced ten witnesses in support of his exception of </a:t>
            </a:r>
            <a:r>
              <a:rPr lang="en-US" sz="2000" dirty="0" smtClean="0">
                <a:solidFill>
                  <a:schemeClr val="bg1"/>
                </a:solidFill>
              </a:rPr>
              <a:t>absence five of whose depositions are included on the outline: </a:t>
            </a:r>
            <a:r>
              <a:rPr lang="en-US" sz="2000" dirty="0">
                <a:solidFill>
                  <a:schemeClr val="bg1"/>
                </a:solidFill>
              </a:rPr>
              <a:t>John Chaplain, Richard Sturre, Hugh Meriot, Peter son of Alice, Roger de </a:t>
            </a:r>
            <a:r>
              <a:rPr lang="en-US" sz="2000" dirty="0" smtClean="0">
                <a:solidFill>
                  <a:schemeClr val="bg1"/>
                </a:solidFill>
              </a:rPr>
              <a:t>Cowland; and five of whose depositions are not: </a:t>
            </a:r>
            <a:r>
              <a:rPr lang="en-US" sz="2000" dirty="0">
                <a:solidFill>
                  <a:schemeClr val="bg1"/>
                </a:solidFill>
              </a:rPr>
              <a:t>Walter de Ponte, John le Devenes, John Sirie, Hugh Baghe, and John son of the </a:t>
            </a:r>
            <a:r>
              <a:rPr lang="en-US" sz="2000" dirty="0" smtClean="0">
                <a:solidFill>
                  <a:schemeClr val="bg1"/>
                </a:solidFill>
              </a:rPr>
              <a:t>weaver. </a:t>
            </a:r>
            <a:r>
              <a:rPr lang="en-US" sz="2000" dirty="0">
                <a:solidFill>
                  <a:schemeClr val="bg1"/>
                </a:solidFill>
              </a:rPr>
              <a:t>There are four witnesses on Alice’s replication of presence: Edith of Winterbourne Stoke, Edith Dolling, </a:t>
            </a:r>
            <a:r>
              <a:rPr lang="en-US" sz="2000" dirty="0" smtClean="0">
                <a:solidFill>
                  <a:schemeClr val="bg1"/>
                </a:solidFill>
              </a:rPr>
              <a:t>sister </a:t>
            </a:r>
            <a:r>
              <a:rPr lang="en-US" sz="2000" dirty="0">
                <a:solidFill>
                  <a:schemeClr val="bg1"/>
                </a:solidFill>
              </a:rPr>
              <a:t>of Alice Dolling, Agnes Grey and Alice daughter of William Chaplain. </a:t>
            </a:r>
            <a:r>
              <a:rPr lang="en-US" sz="2000" dirty="0" smtClean="0">
                <a:solidFill>
                  <a:schemeClr val="bg1"/>
                </a:solidFill>
              </a:rPr>
              <a:t>There </a:t>
            </a:r>
            <a:r>
              <a:rPr lang="en-US" sz="2000" dirty="0">
                <a:solidFill>
                  <a:schemeClr val="bg1"/>
                </a:solidFill>
              </a:rPr>
              <a:t>are many depositions that survive from medieval English marriage cases. I can’t recall any where the </a:t>
            </a:r>
            <a:r>
              <a:rPr lang="en-US" sz="2000" dirty="0" smtClean="0">
                <a:solidFill>
                  <a:schemeClr val="bg1"/>
                </a:solidFill>
              </a:rPr>
              <a:t>witnesses  </a:t>
            </a:r>
            <a:r>
              <a:rPr lang="en-US" sz="2000" dirty="0">
                <a:solidFill>
                  <a:schemeClr val="bg1"/>
                </a:solidFill>
              </a:rPr>
              <a:t>divide along gender lines </a:t>
            </a:r>
            <a:r>
              <a:rPr lang="en-US" sz="2000" dirty="0" smtClean="0">
                <a:solidFill>
                  <a:schemeClr val="bg1"/>
                </a:solidFill>
              </a:rPr>
              <a:t>quite so </a:t>
            </a:r>
            <a:r>
              <a:rPr lang="en-US" sz="2000" dirty="0">
                <a:solidFill>
                  <a:schemeClr val="bg1"/>
                </a:solidFill>
              </a:rPr>
              <a:t>dramatically as do the witnesses in this case.</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283112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depositions in the Salisbury </a:t>
            </a:r>
            <a:r>
              <a:rPr lang="en-US" sz="2400" dirty="0" smtClean="0"/>
              <a:t>court (cont’d)</a:t>
            </a:r>
            <a:endParaRPr lang="en-US" altLang="en-US" sz="2400" dirty="0"/>
          </a:p>
        </p:txBody>
      </p:sp>
      <p:sp>
        <p:nvSpPr>
          <p:cNvPr id="8" name="TextBox 7"/>
          <p:cNvSpPr txBox="1"/>
          <p:nvPr/>
        </p:nvSpPr>
        <p:spPr>
          <a:xfrm>
            <a:off x="457200" y="673769"/>
            <a:ext cx="8686800" cy="5401479"/>
          </a:xfrm>
          <a:prstGeom prst="rect">
            <a:avLst/>
          </a:prstGeom>
          <a:noFill/>
        </p:spPr>
        <p:txBody>
          <a:bodyPr wrap="square">
            <a:spAutoFit/>
          </a:bodyPr>
          <a:lstStyle/>
          <a:p>
            <a:pPr marL="342900" indent="-342900">
              <a:buFont typeface="Arial" panose="020B0604020202020204" pitchFamily="34" charset="0"/>
              <a:buChar char="•"/>
              <a:defRPr/>
            </a:pPr>
            <a:r>
              <a:rPr lang="en-US" sz="2000" dirty="0">
                <a:solidFill>
                  <a:schemeClr val="bg1"/>
                </a:solidFill>
              </a:rPr>
              <a:t>In Alice’s first production, Celia daughter of Richard Long testified that on December 26 two years previously she was present in the house of one John le Ankere in Winterbourne Stoke at nightfall, in front of the bed that she and Alice shared. William and Alice were sitting, probably on a bench in front of the bed. He was dressed in a black tunic of Irish homespun with an overtunic and hood of russet; she was dressed in a white tunic with a blue hood and wore shoes with laces. William took her by the hand and said: “I William will have thee Alice as wife so long as we both shall live and to this I pledge my troth.” Alice replied: “And I Alice will have thee as husband and to this I pledge thee my troth.” Asked why William had come there, she said to have carnal knowledge of Alice if he could. Asked if she had ever seen them having intercourse, she said no, but she did see them lying together naked in the same bed</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a:solidFill>
                  <a:schemeClr val="bg1"/>
                </a:solidFill>
              </a:rPr>
              <a:t>Margaret calls herself the sister of Celia daughter of Richard Long. Her testimony basically agrees with Celia’s, though she says that William’s tunic, overtunic and hood were all gray. She never saw them lying together</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394296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depositions in the Salisbury </a:t>
            </a:r>
            <a:r>
              <a:rPr lang="en-US" sz="2400" dirty="0" smtClean="0"/>
              <a:t>court (cont’d)</a:t>
            </a:r>
            <a:endParaRPr lang="en-US" altLang="en-US" sz="2400" dirty="0"/>
          </a:p>
        </p:txBody>
      </p:sp>
      <p:sp>
        <p:nvSpPr>
          <p:cNvPr id="8" name="TextBox 7"/>
          <p:cNvSpPr txBox="1"/>
          <p:nvPr/>
        </p:nvSpPr>
        <p:spPr>
          <a:xfrm>
            <a:off x="457200" y="673769"/>
            <a:ext cx="8686800" cy="3939540"/>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Margaret </a:t>
            </a:r>
            <a:r>
              <a:rPr lang="en-US" sz="2000" dirty="0">
                <a:solidFill>
                  <a:schemeClr val="bg1"/>
                </a:solidFill>
              </a:rPr>
              <a:t>daughter of Michael has a slightly different version of the words exchanged: William said: “I William take thee Alice as my wife if holy church allow it, and to this I pledge thee my troth.” She said: “I Alice will have thee as husband and will hold thee as husband</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William’s </a:t>
            </a:r>
            <a:r>
              <a:rPr lang="en-US" sz="2000" dirty="0">
                <a:solidFill>
                  <a:schemeClr val="bg1"/>
                </a:solidFill>
              </a:rPr>
              <a:t>ten </a:t>
            </a:r>
            <a:r>
              <a:rPr lang="en-US" sz="2000" dirty="0" smtClean="0">
                <a:solidFill>
                  <a:schemeClr val="bg1"/>
                </a:solidFill>
              </a:rPr>
              <a:t>male exception witnesses </a:t>
            </a:r>
            <a:r>
              <a:rPr lang="en-US" sz="2000" dirty="0">
                <a:solidFill>
                  <a:schemeClr val="bg1"/>
                </a:solidFill>
              </a:rPr>
              <a:t>tell a different </a:t>
            </a:r>
            <a:r>
              <a:rPr lang="en-US" sz="2000" dirty="0" smtClean="0">
                <a:solidFill>
                  <a:schemeClr val="bg1"/>
                </a:solidFill>
              </a:rPr>
              <a:t>story: </a:t>
            </a:r>
            <a:r>
              <a:rPr lang="en-US" sz="2000" dirty="0">
                <a:solidFill>
                  <a:schemeClr val="bg1"/>
                </a:solidFill>
              </a:rPr>
              <a:t>William was in Bulford, four miles away, on </a:t>
            </a:r>
            <a:r>
              <a:rPr lang="en-US" sz="2000" dirty="0" smtClean="0">
                <a:solidFill>
                  <a:schemeClr val="bg1"/>
                </a:solidFill>
              </a:rPr>
              <a:t>St. </a:t>
            </a:r>
            <a:r>
              <a:rPr lang="en-US" sz="2000" dirty="0">
                <a:solidFill>
                  <a:schemeClr val="bg1"/>
                </a:solidFill>
              </a:rPr>
              <a:t>Stephen’s day two years previously. They give a vivid description of an all-day ale-feast, held by the parish guild. William was serving at the feast and could not possibly have been in Winterbourne that day</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Alice’s </a:t>
            </a:r>
            <a:r>
              <a:rPr lang="en-US" sz="2000" dirty="0">
                <a:solidFill>
                  <a:schemeClr val="bg1"/>
                </a:solidFill>
              </a:rPr>
              <a:t>four </a:t>
            </a:r>
            <a:r>
              <a:rPr lang="en-US" sz="2000" dirty="0" smtClean="0">
                <a:solidFill>
                  <a:schemeClr val="bg1"/>
                </a:solidFill>
              </a:rPr>
              <a:t>female replication witnesses </a:t>
            </a:r>
            <a:r>
              <a:rPr lang="en-US" sz="2000" dirty="0">
                <a:solidFill>
                  <a:schemeClr val="bg1"/>
                </a:solidFill>
              </a:rPr>
              <a:t>say that they saw William in Winterbourne that day, where he is described as leading around a crowd of women or going hand-in-hand with a woman.</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85416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was going on in this case?</a:t>
            </a:r>
            <a:endParaRPr lang="en-US" altLang="en-US" sz="2400" dirty="0"/>
          </a:p>
        </p:txBody>
      </p:sp>
      <p:sp>
        <p:nvSpPr>
          <p:cNvPr id="8" name="TextBox 7"/>
          <p:cNvSpPr txBox="1"/>
          <p:nvPr/>
        </p:nvSpPr>
        <p:spPr>
          <a:xfrm>
            <a:off x="457200" y="673769"/>
            <a:ext cx="8686800" cy="4016484"/>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Someone </a:t>
            </a:r>
            <a:r>
              <a:rPr lang="en-US" sz="2000" dirty="0">
                <a:solidFill>
                  <a:schemeClr val="bg1"/>
                </a:solidFill>
              </a:rPr>
              <a:t>was lying</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Two </a:t>
            </a:r>
            <a:r>
              <a:rPr lang="en-US" sz="2000" dirty="0">
                <a:solidFill>
                  <a:schemeClr val="bg1"/>
                </a:solidFill>
              </a:rPr>
              <a:t>of Alice’s witnesses on the principal case seem to have been related to her: they were probably her half-sisters. One of Alice’s replication witnesses may have been her full sister</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witnesses on the principal case are not completely clear about what words were exchanged: two of them seem to testify to </a:t>
            </a:r>
            <a:r>
              <a:rPr lang="en-US" sz="2000" i="1" dirty="0">
                <a:solidFill>
                  <a:schemeClr val="bg1"/>
                </a:solidFill>
              </a:rPr>
              <a:t>verba de futuro</a:t>
            </a:r>
            <a:r>
              <a:rPr lang="en-US" sz="2000" dirty="0">
                <a:solidFill>
                  <a:schemeClr val="bg1"/>
                </a:solidFill>
              </a:rPr>
              <a:t>, one of them to </a:t>
            </a:r>
            <a:r>
              <a:rPr lang="en-US" sz="2000" i="1" dirty="0">
                <a:solidFill>
                  <a:schemeClr val="bg1"/>
                </a:solidFill>
              </a:rPr>
              <a:t>verba de presenti </a:t>
            </a:r>
            <a:r>
              <a:rPr lang="en-US" sz="2000" dirty="0">
                <a:solidFill>
                  <a:schemeClr val="bg1"/>
                </a:solidFill>
              </a:rPr>
              <a:t>— but the tense of the verbs should make no difference when intercourse is conceded</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replication witnesses do not seem to be talking about the same day as the first two sets of witnesses are, though this may be the result of scribal error in the depositions or a truncation of what actually happened in the processus rather than any confusion on the witnesses’ part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782669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What was going on in this case?</a:t>
            </a:r>
            <a:endParaRPr lang="en-US" altLang="en-US" sz="2400" dirty="0"/>
          </a:p>
        </p:txBody>
      </p:sp>
      <p:sp>
        <p:nvSpPr>
          <p:cNvPr id="8" name="TextBox 7"/>
          <p:cNvSpPr txBox="1"/>
          <p:nvPr/>
        </p:nvSpPr>
        <p:spPr>
          <a:xfrm>
            <a:off x="457200" y="673769"/>
            <a:ext cx="8686800" cy="409342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None </a:t>
            </a:r>
            <a:r>
              <a:rPr lang="en-US" sz="2000" dirty="0">
                <a:solidFill>
                  <a:schemeClr val="bg1"/>
                </a:solidFill>
              </a:rPr>
              <a:t>of these observations is new. They are all made in a remarkable document that survives from the case on appeal. The judge of the provincial court of Canterbury asked the examiners of the court to look at the </a:t>
            </a:r>
            <a:r>
              <a:rPr lang="en-US" sz="2000" i="1" dirty="0">
                <a:solidFill>
                  <a:schemeClr val="bg1"/>
                </a:solidFill>
              </a:rPr>
              <a:t>processus</a:t>
            </a:r>
            <a:r>
              <a:rPr lang="en-US" sz="2000" dirty="0">
                <a:solidFill>
                  <a:schemeClr val="bg1"/>
                </a:solidFill>
              </a:rPr>
              <a:t> below and evaluate it for him. They committed their evaluation to parchment, and it is quoted in full </a:t>
            </a:r>
            <a:r>
              <a:rPr lang="en-US" sz="2000" dirty="0" smtClean="0">
                <a:solidFill>
                  <a:schemeClr val="bg1"/>
                </a:solidFill>
              </a:rPr>
              <a:t>on the outline. </a:t>
            </a:r>
            <a:r>
              <a:rPr lang="en-US" sz="2000" dirty="0">
                <a:solidFill>
                  <a:schemeClr val="bg1"/>
                </a:solidFill>
              </a:rPr>
              <a:t>In the end the examiners suggest that there are too many inconsistencies in Alice’s basic story, that her witnesses on her principal claim are suspect because they are related to her, that the witnesses on William’s exception tell a convincing story, that Alice’s replication witnesses may not even be talking about the same day, and, besides, ten witnesses are better than four. The judge of the provincial court seems to have agreed; he reversed the official of Salisbury’s decision. </a:t>
            </a:r>
            <a:r>
              <a:rPr lang="en-US" sz="2000" dirty="0" smtClean="0">
                <a:solidFill>
                  <a:schemeClr val="bg1"/>
                </a:solidFill>
              </a:rPr>
              <a:t>This is </a:t>
            </a:r>
            <a:r>
              <a:rPr lang="en-US" sz="2000" dirty="0">
                <a:solidFill>
                  <a:schemeClr val="bg1"/>
                </a:solidFill>
              </a:rPr>
              <a:t>quite in conformance with Tancred’s advice about evaluating witnesses.</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4239098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Some social history that may help</a:t>
            </a:r>
            <a:endParaRPr lang="en-US" altLang="en-US" sz="2400" dirty="0"/>
          </a:p>
        </p:txBody>
      </p:sp>
      <p:sp>
        <p:nvSpPr>
          <p:cNvPr id="8" name="TextBox 7"/>
          <p:cNvSpPr txBox="1"/>
          <p:nvPr/>
        </p:nvSpPr>
        <p:spPr>
          <a:xfrm>
            <a:off x="457200" y="673769"/>
            <a:ext cx="8686800" cy="3170099"/>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Names</a:t>
            </a:r>
            <a:r>
              <a:rPr lang="en-US" sz="2000" dirty="0">
                <a:solidFill>
                  <a:schemeClr val="bg1"/>
                </a:solidFill>
              </a:rPr>
              <a:t>. Surnames are unstable in this period, and not everyone in this class of people had them. Alice does, and this suggests that she was of somewhat higher status than were the very poor. Her surname, ‘Dolling’, is of unmistakably Anglo-Saxon origin. William’s surname, ‘Smith’, is a trade name. We can’t even be sure that it is a surname. He may be William, the smith. His witness, who says that his mother is the same as William’s mother, calls himself Hugh Meriot. That is also, probably, a name of Anglo-Saxon origin. The prefix </a:t>
            </a:r>
            <a:r>
              <a:rPr lang="en-US" sz="2000" dirty="0" smtClean="0">
                <a:solidFill>
                  <a:schemeClr val="bg1"/>
                </a:solidFill>
              </a:rPr>
              <a:t>of John </a:t>
            </a:r>
            <a:r>
              <a:rPr lang="en-US" sz="2000" dirty="0">
                <a:solidFill>
                  <a:schemeClr val="bg1"/>
                </a:solidFill>
              </a:rPr>
              <a:t>le Ankere’s surname suggests that the name is French, as indeed it is. The name is not found in England until after the Conquest</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26450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Some social history that may help (cont’d)</a:t>
            </a:r>
            <a:endParaRPr lang="en-US" altLang="en-US" sz="2400" dirty="0"/>
          </a:p>
        </p:txBody>
      </p:sp>
      <p:sp>
        <p:nvSpPr>
          <p:cNvPr id="8" name="TextBox 7"/>
          <p:cNvSpPr txBox="1"/>
          <p:nvPr/>
        </p:nvSpPr>
        <p:spPr>
          <a:xfrm>
            <a:off x="457200" y="673769"/>
            <a:ext cx="8686800" cy="4785926"/>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There </a:t>
            </a:r>
            <a:r>
              <a:rPr lang="en-US" sz="2000" dirty="0">
                <a:solidFill>
                  <a:schemeClr val="bg1"/>
                </a:solidFill>
              </a:rPr>
              <a:t>is a ‘northwest European marriage pattern’. First marriages tended to be relatively late, the women being in their late teens or early twenties, and the men not much older. From puberty to </a:t>
            </a:r>
            <a:r>
              <a:rPr lang="en-US" sz="2000" dirty="0" smtClean="0">
                <a:solidFill>
                  <a:schemeClr val="bg1"/>
                </a:solidFill>
              </a:rPr>
              <a:t>this </a:t>
            </a:r>
            <a:r>
              <a:rPr lang="en-US" sz="2000" dirty="0">
                <a:solidFill>
                  <a:schemeClr val="bg1"/>
                </a:solidFill>
              </a:rPr>
              <a:t>relatively late marriage both men and women were not supposed to get married and, particularly the women, were supposed not to have sexual intercourse. During the awkward period between puberty and marriage, parents shipped out their children to serve as servants or apprentices for others. This is sometimes called ‘life-cycle servanthood’. The women and men who worked as servants were able to save some money. They used this money to get married. It is tempting to think that Alice and her half-sister, Celia daughter of Richard </a:t>
            </a:r>
            <a:r>
              <a:rPr lang="en-US" sz="2000" dirty="0" smtClean="0">
                <a:solidFill>
                  <a:schemeClr val="bg1"/>
                </a:solidFill>
              </a:rPr>
              <a:t>Long, </a:t>
            </a:r>
            <a:r>
              <a:rPr lang="en-US" sz="2000" dirty="0">
                <a:solidFill>
                  <a:schemeClr val="bg1"/>
                </a:solidFill>
              </a:rPr>
              <a:t>were this kind of servant in the house of John le Ankere in 1268</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There </a:t>
            </a:r>
            <a:r>
              <a:rPr lang="en-US" sz="2000" dirty="0">
                <a:solidFill>
                  <a:schemeClr val="bg1"/>
                </a:solidFill>
              </a:rPr>
              <a:t>were relatively few trades that were open to women in medieval England, but brewing ale was one that was. That seems to have been what William’s mother, Alice, was doing in Bulford in 1268</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060950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The </a:t>
            </a:r>
            <a:r>
              <a:rPr lang="en-US" sz="2400" i="1" dirty="0"/>
              <a:t>processus</a:t>
            </a:r>
            <a:r>
              <a:rPr lang="en-US" sz="2400" dirty="0"/>
              <a:t> in Salisbury in </a:t>
            </a:r>
            <a:r>
              <a:rPr lang="en-US" sz="2400" i="1" dirty="0"/>
              <a:t>Dolling c Smith</a:t>
            </a:r>
            <a:endParaRPr lang="en-US" sz="2400" i="1"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TextBox 1"/>
          <p:cNvSpPr txBox="1"/>
          <p:nvPr/>
        </p:nvSpPr>
        <p:spPr>
          <a:xfrm>
            <a:off x="363682" y="700904"/>
            <a:ext cx="8433881" cy="2554545"/>
          </a:xfrm>
          <a:prstGeom prst="rect">
            <a:avLst/>
          </a:prstGeom>
          <a:noFill/>
        </p:spPr>
        <p:txBody>
          <a:bodyPr wrap="square" rtlCol="0">
            <a:spAutoFit/>
          </a:bodyPr>
          <a:lstStyle/>
          <a:p>
            <a:r>
              <a:rPr lang="en-US" sz="2000" i="1" dirty="0" smtClean="0">
                <a:solidFill>
                  <a:schemeClr val="bg1"/>
                </a:solidFill>
              </a:rPr>
              <a:t>Smith </a:t>
            </a:r>
            <a:r>
              <a:rPr lang="en-US" sz="2000" i="1" dirty="0">
                <a:solidFill>
                  <a:schemeClr val="bg1"/>
                </a:solidFill>
              </a:rPr>
              <a:t>c Dolling</a:t>
            </a:r>
            <a:r>
              <a:rPr lang="en-US" sz="2000" dirty="0">
                <a:solidFill>
                  <a:schemeClr val="bg1"/>
                </a:solidFill>
              </a:rPr>
              <a:t>. The principal record in this case is what is known as a </a:t>
            </a:r>
            <a:r>
              <a:rPr lang="en-US" sz="2000" i="1" dirty="0">
                <a:solidFill>
                  <a:schemeClr val="bg1"/>
                </a:solidFill>
              </a:rPr>
              <a:t>processus</a:t>
            </a:r>
            <a:r>
              <a:rPr lang="en-US" sz="2000" dirty="0">
                <a:solidFill>
                  <a:schemeClr val="bg1"/>
                </a:solidFill>
              </a:rPr>
              <a:t>, the entire record of a case before a particular court. It was made up when the defendant in the original case, Smith, appealed from the consistory court of the bishop of Salisbury to the provincial appellate court of the archbishop of Canterbury. So the </a:t>
            </a:r>
            <a:r>
              <a:rPr lang="en-US" sz="2000" i="1" dirty="0">
                <a:solidFill>
                  <a:schemeClr val="bg1"/>
                </a:solidFill>
              </a:rPr>
              <a:t>processus</a:t>
            </a:r>
            <a:r>
              <a:rPr lang="en-US" sz="2000" dirty="0">
                <a:solidFill>
                  <a:schemeClr val="bg1"/>
                </a:solidFill>
              </a:rPr>
              <a:t> is a processus in a case that would be called </a:t>
            </a:r>
            <a:r>
              <a:rPr lang="en-US" sz="2000" i="1" dirty="0">
                <a:solidFill>
                  <a:schemeClr val="bg1"/>
                </a:solidFill>
              </a:rPr>
              <a:t>Dolling c. Smith</a:t>
            </a:r>
            <a:r>
              <a:rPr lang="en-US" sz="2000" dirty="0">
                <a:solidFill>
                  <a:schemeClr val="bg1"/>
                </a:solidFill>
              </a:rPr>
              <a:t>. The archbishop of Canterbury had jurisdiction to hear appeals from the Southern Province in England, 14 dioceses in England proper and 4 in Wales.</a:t>
            </a:r>
          </a:p>
        </p:txBody>
      </p:sp>
    </p:spTree>
    <p:extLst>
      <p:ext uri="{BB962C8B-B14F-4D97-AF65-F5344CB8AC3E}">
        <p14:creationId xmlns:p14="http://schemas.microsoft.com/office/powerpoint/2010/main" val="1741243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The ‘bottom line’</a:t>
            </a:r>
            <a:endParaRPr lang="en-US" altLang="en-US" sz="2400" dirty="0"/>
          </a:p>
        </p:txBody>
      </p:sp>
      <p:sp>
        <p:nvSpPr>
          <p:cNvPr id="8" name="TextBox 7"/>
          <p:cNvSpPr txBox="1"/>
          <p:nvPr/>
        </p:nvSpPr>
        <p:spPr>
          <a:xfrm>
            <a:off x="457200" y="673769"/>
            <a:ext cx="8686800" cy="5324535"/>
          </a:xfrm>
          <a:prstGeom prst="rect">
            <a:avLst/>
          </a:prstGeom>
          <a:noFill/>
        </p:spPr>
        <p:txBody>
          <a:bodyPr wrap="square">
            <a:spAutoFit/>
          </a:bodyPr>
          <a:lstStyle/>
          <a:p>
            <a:pPr>
              <a:defRPr/>
            </a:pPr>
            <a:r>
              <a:rPr lang="en-US" sz="2000" dirty="0" smtClean="0">
                <a:solidFill>
                  <a:schemeClr val="bg1"/>
                </a:solidFill>
              </a:rPr>
              <a:t>Can </a:t>
            </a:r>
            <a:r>
              <a:rPr lang="en-US" sz="2000" dirty="0">
                <a:solidFill>
                  <a:schemeClr val="bg1"/>
                </a:solidFill>
              </a:rPr>
              <a:t>we draw any social conclusions from such cases</a:t>
            </a:r>
            <a:r>
              <a:rPr lang="en-US" sz="2000" dirty="0" smtClean="0">
                <a:solidFill>
                  <a:schemeClr val="bg1"/>
                </a:solidFill>
              </a:rPr>
              <a:t>?</a:t>
            </a:r>
          </a:p>
          <a:p>
            <a:pP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Most </a:t>
            </a:r>
            <a:r>
              <a:rPr lang="en-US" sz="2000" dirty="0">
                <a:solidFill>
                  <a:schemeClr val="bg1"/>
                </a:solidFill>
              </a:rPr>
              <a:t>liars cannot make things up out of nothing</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One </a:t>
            </a:r>
            <a:r>
              <a:rPr lang="en-US" sz="2000" dirty="0">
                <a:solidFill>
                  <a:schemeClr val="bg1"/>
                </a:solidFill>
              </a:rPr>
              <a:t>hundred years after Alexander’s decisions news of them had reached Winterbourne Stoke</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Can </a:t>
            </a:r>
            <a:r>
              <a:rPr lang="en-US" sz="2000" dirty="0">
                <a:solidFill>
                  <a:schemeClr val="bg1"/>
                </a:solidFill>
              </a:rPr>
              <a:t>we ever be sure that the witnesses are telling anything like what really happened</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Can </a:t>
            </a:r>
            <a:r>
              <a:rPr lang="en-US" sz="2000" dirty="0">
                <a:solidFill>
                  <a:schemeClr val="bg1"/>
                </a:solidFill>
              </a:rPr>
              <a:t>we say anything about what happened in Winterbourne Stoke</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a:defRPr/>
            </a:pPr>
            <a:r>
              <a:rPr lang="en-US" sz="2000" dirty="0" smtClean="0">
                <a:solidFill>
                  <a:schemeClr val="bg1"/>
                </a:solidFill>
              </a:rPr>
              <a:t>The </a:t>
            </a:r>
            <a:r>
              <a:rPr lang="en-US" sz="2000" dirty="0">
                <a:solidFill>
                  <a:schemeClr val="bg1"/>
                </a:solidFill>
              </a:rPr>
              <a:t>cases give us some evidence that we can use to tell a story that might otherwise not be told</a:t>
            </a:r>
            <a:r>
              <a:rPr lang="en-US" sz="2000" dirty="0" smtClean="0">
                <a:solidFill>
                  <a:schemeClr val="bg1"/>
                </a:solidFill>
              </a:rPr>
              <a:t>:</a:t>
            </a:r>
          </a:p>
          <a:p>
            <a:pP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People </a:t>
            </a:r>
            <a:r>
              <a:rPr lang="en-US" sz="2000" dirty="0">
                <a:solidFill>
                  <a:schemeClr val="bg1"/>
                </a:solidFill>
              </a:rPr>
              <a:t>did seem to know what the rules were</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Because </a:t>
            </a:r>
            <a:r>
              <a:rPr lang="en-US" sz="2000" dirty="0">
                <a:solidFill>
                  <a:schemeClr val="bg1"/>
                </a:solidFill>
              </a:rPr>
              <a:t>people knew what the rules were, they knew what they had to say in order to achieve the desired result in court</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What </a:t>
            </a:r>
            <a:r>
              <a:rPr lang="en-US" sz="2000" dirty="0">
                <a:solidFill>
                  <a:schemeClr val="bg1"/>
                </a:solidFill>
              </a:rPr>
              <a:t>causes the courts sometimes to accept the results that the parties and witnesses are urging them to accept and sometimes to reject them is a complicated question, the answer to which is highly problematic</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952417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t>The ‘bottom line</a:t>
            </a:r>
            <a:r>
              <a:rPr lang="en-US" dirty="0" smtClean="0"/>
              <a:t>’ (cont’d)</a:t>
            </a:r>
            <a:endParaRPr lang="en-US" altLang="en-US" sz="2400" dirty="0"/>
          </a:p>
        </p:txBody>
      </p:sp>
      <p:sp>
        <p:nvSpPr>
          <p:cNvPr id="8" name="TextBox 7"/>
          <p:cNvSpPr txBox="1"/>
          <p:nvPr/>
        </p:nvSpPr>
        <p:spPr>
          <a:xfrm>
            <a:off x="457200" y="673769"/>
            <a:ext cx="8686800" cy="1477328"/>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As </a:t>
            </a:r>
            <a:r>
              <a:rPr lang="en-US" sz="2000" dirty="0">
                <a:solidFill>
                  <a:schemeClr val="bg1"/>
                </a:solidFill>
              </a:rPr>
              <a:t>the late Michael Sheehan </a:t>
            </a:r>
            <a:r>
              <a:rPr lang="en-US" sz="2000" dirty="0" smtClean="0">
                <a:solidFill>
                  <a:schemeClr val="bg1"/>
                </a:solidFill>
              </a:rPr>
              <a:t>noted, </a:t>
            </a:r>
            <a:r>
              <a:rPr lang="en-US" sz="2000" dirty="0">
                <a:solidFill>
                  <a:schemeClr val="bg1"/>
                </a:solidFill>
              </a:rPr>
              <a:t>the attitudes toward marriage reflected in the court records are extraordinarily individualistic</a:t>
            </a:r>
            <a:r>
              <a:rPr lang="en-US" sz="2000" dirty="0" smtClean="0">
                <a:solidFill>
                  <a:schemeClr val="bg1"/>
                </a:solidFill>
              </a:rPr>
              <a:t>.</a:t>
            </a:r>
          </a:p>
          <a:p>
            <a:pPr marL="342900" indent="-342900">
              <a:buFont typeface="Arial" panose="020B0604020202020204" pitchFamily="34" charset="0"/>
              <a:buChar char="•"/>
              <a:defRPr/>
            </a:pPr>
            <a:endParaRPr lang="en-US" sz="5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This </a:t>
            </a:r>
            <a:r>
              <a:rPr lang="en-US" sz="2000" dirty="0">
                <a:solidFill>
                  <a:schemeClr val="bg1"/>
                </a:solidFill>
              </a:rPr>
              <a:t>individualism, however, has limits</a:t>
            </a:r>
            <a:r>
              <a:rPr lang="en-US" sz="2000" dirty="0" smtClean="0">
                <a:solidFill>
                  <a:schemeClr val="bg1"/>
                </a:solidFill>
              </a:rPr>
              <a:t>.</a:t>
            </a:r>
          </a:p>
          <a:p>
            <a:pPr marL="342900" indent="-342900">
              <a:buFont typeface="Arial" panose="020B0604020202020204" pitchFamily="34" charset="0"/>
              <a:buChar char="•"/>
              <a:defRPr/>
            </a:pPr>
            <a:endParaRPr lang="en-US" sz="5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What </a:t>
            </a:r>
            <a:r>
              <a:rPr lang="en-US" sz="2000" dirty="0">
                <a:solidFill>
                  <a:schemeClr val="bg1"/>
                </a:solidFill>
              </a:rPr>
              <a:t>does all this have to do with Alexander III and his decisions?</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612351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115888"/>
            <a:ext cx="8229600" cy="3810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a:t>
            </a:r>
            <a:r>
              <a:rPr lang="en-US" sz="2400" i="1" dirty="0" smtClean="0"/>
              <a:t>Smith</a:t>
            </a:r>
            <a:r>
              <a:rPr lang="en-US" sz="2400" dirty="0" smtClean="0"/>
              <a:t>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1026" name="Picture 2" descr="Dioceses of pre-Reformation England. | Canterbury cathedral, England map,  Dioce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484" y="919164"/>
            <a:ext cx="453999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496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199" y="0"/>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a:t>
            </a:r>
            <a:r>
              <a:rPr lang="en-US" sz="2400" i="1" dirty="0" smtClean="0"/>
              <a:t>Smith</a:t>
            </a:r>
            <a:r>
              <a:rPr lang="en-US" sz="2400" dirty="0" smtClean="0"/>
              <a:t> (cont’d)</a:t>
            </a:r>
            <a:endParaRPr lang="en-US" altLang="en-US" sz="2400" i="1"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p:nvPr/>
        </p:nvSpPr>
        <p:spPr>
          <a:xfrm>
            <a:off x="457198" y="488439"/>
            <a:ext cx="8686801" cy="6632585"/>
          </a:xfrm>
          <a:prstGeom prst="rect">
            <a:avLst/>
          </a:prstGeom>
        </p:spPr>
        <p:txBody>
          <a:bodyPr wrap="square">
            <a:spAutoFit/>
          </a:bodyPr>
          <a:lstStyle/>
          <a:p>
            <a:r>
              <a:rPr lang="en-US" sz="2000" dirty="0" smtClean="0">
                <a:solidFill>
                  <a:schemeClr val="bg1"/>
                </a:solidFill>
              </a:rPr>
              <a:t>Normally</a:t>
            </a:r>
            <a:r>
              <a:rPr lang="en-US" sz="2000" dirty="0">
                <a:solidFill>
                  <a:schemeClr val="bg1"/>
                </a:solidFill>
              </a:rPr>
              <a:t>, the appellate court would sit in London, but because the see of Canterbury was vacant (the archbishop having died and a new one not yet appointed), the court sat in Canterbury, because the prior and chapter of Canterbury cathedral exercised vacancy jurisdiction. The record is today in the Cathedral Archives and Library at Canterbury. Here’s what happened in the court from which the appeal was taken, the consistory court of the bishop of Salisbury</a:t>
            </a:r>
            <a:r>
              <a:rPr lang="en-US" sz="2000" dirty="0" smtClean="0">
                <a:solidFill>
                  <a:schemeClr val="bg1"/>
                </a:solidFill>
              </a:rPr>
              <a:t>.</a:t>
            </a:r>
          </a:p>
          <a:p>
            <a:endParaRPr lang="en-US" sz="500" dirty="0">
              <a:solidFill>
                <a:schemeClr val="bg1"/>
              </a:solidFill>
            </a:endParaRPr>
          </a:p>
          <a:p>
            <a:pPr marL="342900" indent="-342900">
              <a:buFont typeface="Arial" panose="020B0604020202020204" pitchFamily="34" charset="0"/>
              <a:buChar char="•"/>
            </a:pPr>
            <a:r>
              <a:rPr lang="en-US" sz="2000" dirty="0">
                <a:solidFill>
                  <a:schemeClr val="bg1"/>
                </a:solidFill>
              </a:rPr>
              <a:t>10 July 1271—Alice Dolling appeared in the consistory court of Salisbury claiming that William Smith was her husband. William denied the charge, and Alice was told to produce her witnesses before the dean of Amesbury</a:t>
            </a:r>
            <a:r>
              <a:rPr lang="en-US" sz="2000" dirty="0" smtClean="0">
                <a:solidFill>
                  <a:schemeClr val="bg1"/>
                </a:solidFill>
              </a:rPr>
              <a:t>.</a:t>
            </a:r>
          </a:p>
          <a:p>
            <a:pPr marL="342900" indent="-342900">
              <a:buFont typeface="Arial" panose="020B0604020202020204" pitchFamily="34" charset="0"/>
              <a:buChar char="•"/>
            </a:pPr>
            <a:endParaRPr lang="en-US" sz="500" dirty="0">
              <a:solidFill>
                <a:schemeClr val="bg1"/>
              </a:solidFill>
            </a:endParaRPr>
          </a:p>
          <a:p>
            <a:r>
              <a:rPr lang="en-US" sz="2000" dirty="0">
                <a:solidFill>
                  <a:schemeClr val="bg1"/>
                </a:solidFill>
              </a:rPr>
              <a:t>“A.D. 1271, Friday after the feast of the translation of St. Thomas, martyr [10 July], Alice of Winterbourne Stoke appeared against William Smith saying against him that he contracted marriage with her, wherefore she asked that he be adjudged her husband by sentence; she says this, etc. [not committing herself to proving each and every element in her libel but insofar as she proves so far may she obtain]. The man, joining issue, denies the contract; the parties sworn to tell the truth say the same thing as before. The reception and examination of witnesses is committed to the dean of Amesbury.”</a:t>
            </a:r>
          </a:p>
        </p:txBody>
      </p:sp>
    </p:spTree>
    <p:extLst>
      <p:ext uri="{BB962C8B-B14F-4D97-AF65-F5344CB8AC3E}">
        <p14:creationId xmlns:p14="http://schemas.microsoft.com/office/powerpoint/2010/main" val="226330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329583" y="5691927"/>
            <a:ext cx="8686800" cy="338554"/>
          </a:xfrm>
          <a:prstGeom prst="rect">
            <a:avLst/>
          </a:prstGeom>
          <a:noFill/>
        </p:spPr>
        <p:txBody>
          <a:bodyPr wrap="square">
            <a:spAutoFit/>
          </a:bodyPr>
          <a:lstStyle/>
          <a:p>
            <a:pPr>
              <a:defRPr/>
            </a:pPr>
            <a:r>
              <a:rPr lang="en-US" sz="16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050" name="Picture 2" descr="Winterbourne Stoke - Google Maps"/>
          <p:cNvPicPr>
            <a:picLocks noChangeAspect="1" noChangeArrowheads="1"/>
          </p:cNvPicPr>
          <p:nvPr/>
        </p:nvPicPr>
        <p:blipFill>
          <a:blip r:embed="rId3" cstate="print">
            <a:extLst>
              <a:ext uri="{28A0092B-C50C-407E-A947-70E740481C1C}">
                <a14:useLocalDpi xmlns:a14="http://schemas.microsoft.com/office/drawing/2010/main" val="0"/>
              </a:ext>
            </a:extLst>
          </a:blip>
          <a:srcRect t="14554" b="21829"/>
          <a:stretch>
            <a:fillRect/>
          </a:stretch>
        </p:blipFill>
        <p:spPr bwMode="auto">
          <a:xfrm>
            <a:off x="558183" y="1327219"/>
            <a:ext cx="8229600" cy="404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9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442" y="673769"/>
            <a:ext cx="574357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22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9562"/>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600" y="457200"/>
            <a:ext cx="433108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913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686800" cy="5578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The </a:t>
            </a:r>
            <a:r>
              <a:rPr lang="en-US" sz="2400" i="1" dirty="0"/>
              <a:t>processus</a:t>
            </a:r>
            <a:r>
              <a:rPr lang="en-US" sz="2400" dirty="0"/>
              <a:t> in Salisbury in </a:t>
            </a:r>
            <a:r>
              <a:rPr lang="en-US" sz="2400" i="1" dirty="0"/>
              <a:t>Dolling c Smith</a:t>
            </a:r>
            <a:r>
              <a:rPr lang="en-US" sz="2400" dirty="0"/>
              <a:t> (cont’d)</a:t>
            </a:r>
            <a:endParaRPr lang="en-US" altLang="en-US" sz="2400" dirty="0"/>
          </a:p>
        </p:txBody>
      </p:sp>
      <p:sp>
        <p:nvSpPr>
          <p:cNvPr id="8" name="TextBox 7"/>
          <p:cNvSpPr txBox="1"/>
          <p:nvPr/>
        </p:nvSpPr>
        <p:spPr>
          <a:xfrm>
            <a:off x="457200" y="673769"/>
            <a:ext cx="8686800" cy="3785652"/>
          </a:xfrm>
          <a:prstGeom prst="rect">
            <a:avLst/>
          </a:prstGeom>
          <a:noFill/>
        </p:spPr>
        <p:txBody>
          <a:bodyPr wrap="square">
            <a:spAutoFit/>
          </a:bodyPr>
          <a:lstStyle/>
          <a:p>
            <a:r>
              <a:rPr lang="en-US" sz="2000" dirty="0">
                <a:solidFill>
                  <a:schemeClr val="bg1"/>
                </a:solidFill>
              </a:rPr>
              <a:t>The record is written in Latin. Alice could have hired a proctor to represent her in the court, but if she had the record would have said that she did. Alice did not know Latin, nor did she know the formula that we used to fill in the ‘etc.’ in the record: “not committing herself to proving each and every element in her libel but insofar as she proves so far may she obtain.” Alice probably appeared in court and made her complaint in Middle English. There is a substantial filter between Alice’s voice and what we read here</a:t>
            </a:r>
            <a:r>
              <a:rPr lang="en-US" sz="2000" dirty="0" smtClean="0">
                <a:solidFill>
                  <a:schemeClr val="bg1"/>
                </a:solidFill>
              </a:rPr>
              <a:t>.</a:t>
            </a:r>
          </a:p>
          <a:p>
            <a:endParaRPr lang="en-US" sz="2000" dirty="0">
              <a:solidFill>
                <a:schemeClr val="bg1"/>
              </a:solidFill>
            </a:endParaRPr>
          </a:p>
          <a:p>
            <a:r>
              <a:rPr lang="en-US" sz="2000" dirty="0">
                <a:solidFill>
                  <a:schemeClr val="bg1"/>
                </a:solidFill>
              </a:rPr>
              <a:t>The record of the first entry tells us that William denied the charge, and that Alice was told to produce her witnesses before the dean of Amesbury. Below the level of the diocese there are </a:t>
            </a:r>
            <a:r>
              <a:rPr lang="en-US" sz="2000" dirty="0" smtClean="0">
                <a:solidFill>
                  <a:schemeClr val="bg1"/>
                </a:solidFill>
              </a:rPr>
              <a:t>archdeaconries. </a:t>
            </a:r>
            <a:r>
              <a:rPr lang="en-US" sz="2000" dirty="0">
                <a:solidFill>
                  <a:schemeClr val="bg1"/>
                </a:solidFill>
              </a:rPr>
              <a:t>Within each archdeaconry in most places parishes are arranged into deaneries</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5682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92566</TotalTime>
  <Words>4160</Words>
  <Application>Microsoft Office PowerPoint</Application>
  <PresentationFormat>On-screen Show (4:3)</PresentationFormat>
  <Paragraphs>197</Paragraphs>
  <Slides>31</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bilder constitutionalism</vt:lpstr>
      <vt:lpstr>PowerPoint Presentation</vt:lpstr>
      <vt:lpstr>Introduction</vt:lpstr>
      <vt:lpstr>The processus in Salisbury in Dolling c Smith</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The processus in Salisbury in Dolling c Smith (cont’d)</vt:lpstr>
      <vt:lpstr>Proceedings on appeal to the Court of Canterbury</vt:lpstr>
      <vt:lpstr>Proceedings on appeal to the Court of Canterbury (cont’d)</vt:lpstr>
      <vt:lpstr>Some remarks on the processus</vt:lpstr>
      <vt:lpstr>Some remarks on the processus (cont’d)</vt:lpstr>
      <vt:lpstr>The depositions in the Salisbury court</vt:lpstr>
      <vt:lpstr>The depositions in the Salisbury court (cont’d)</vt:lpstr>
      <vt:lpstr>The depositions in the Salisbury court (cont’d)</vt:lpstr>
      <vt:lpstr>What was going on in this case?</vt:lpstr>
      <vt:lpstr>What was going on in this case?</vt:lpstr>
      <vt:lpstr>Some social history that may help</vt:lpstr>
      <vt:lpstr>Some social history that may help (cont’d)</vt:lpstr>
      <vt:lpstr>The ‘bottom line’</vt:lpstr>
      <vt:lpstr>The ‘bottom line’ (cont’d)</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1100</cp:revision>
  <dcterms:created xsi:type="dcterms:W3CDTF">2007-01-08T17:13:49Z</dcterms:created>
  <dcterms:modified xsi:type="dcterms:W3CDTF">2022-01-13T15:43:04Z</dcterms:modified>
</cp:coreProperties>
</file>