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83" r:id="rId2"/>
    <p:sldId id="425" r:id="rId3"/>
    <p:sldId id="619" r:id="rId4"/>
    <p:sldId id="620" r:id="rId5"/>
    <p:sldId id="621" r:id="rId6"/>
    <p:sldId id="643" r:id="rId7"/>
    <p:sldId id="622" r:id="rId8"/>
    <p:sldId id="632" r:id="rId9"/>
    <p:sldId id="644" r:id="rId10"/>
    <p:sldId id="645" r:id="rId11"/>
    <p:sldId id="646" r:id="rId12"/>
    <p:sldId id="647" r:id="rId13"/>
    <p:sldId id="648" r:id="rId14"/>
    <p:sldId id="649" r:id="rId15"/>
    <p:sldId id="650" r:id="rId16"/>
    <p:sldId id="612" r:id="rId17"/>
    <p:sldId id="614" r:id="rId18"/>
    <p:sldId id="615" r:id="rId19"/>
    <p:sldId id="627" r:id="rId20"/>
    <p:sldId id="628" r:id="rId21"/>
    <p:sldId id="586" r:id="rId22"/>
    <p:sldId id="624" r:id="rId23"/>
    <p:sldId id="651" r:id="rId24"/>
    <p:sldId id="616" r:id="rId25"/>
    <p:sldId id="617" r:id="rId26"/>
    <p:sldId id="652" r:id="rId27"/>
    <p:sldId id="633" r:id="rId28"/>
    <p:sldId id="634" r:id="rId29"/>
    <p:sldId id="635" r:id="rId30"/>
    <p:sldId id="636" r:id="rId31"/>
    <p:sldId id="637" r:id="rId32"/>
    <p:sldId id="638" r:id="rId33"/>
    <p:sldId id="639" r:id="rId34"/>
    <p:sldId id="653" r:id="rId35"/>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3F4"/>
    <a:srgbClr val="E7E9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12" autoAdjust="0"/>
    <p:restoredTop sz="89701" autoAdjust="0"/>
  </p:normalViewPr>
  <p:slideViewPr>
    <p:cSldViewPr snapToGrid="0">
      <p:cViewPr varScale="1">
        <p:scale>
          <a:sx n="88" d="100"/>
          <a:sy n="88" d="100"/>
        </p:scale>
        <p:origin x="10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86"/>
    </p:cViewPr>
  </p:sorterViewPr>
  <p:notesViewPr>
    <p:cSldViewPr snapToGrid="0">
      <p:cViewPr varScale="1">
        <p:scale>
          <a:sx n="82" d="100"/>
          <a:sy n="82" d="100"/>
        </p:scale>
        <p:origin x="199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eaLnBrk="1" hangingPunct="1">
              <a:defRPr>
                <a:latin typeface="Arial"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0275" eaLnBrk="1" hangingPunct="1">
              <a:defRPr/>
            </a:lvl1pPr>
          </a:lstStyle>
          <a:p>
            <a:pPr>
              <a:defRPr/>
            </a:pPr>
            <a:fld id="{F923ECB2-CE3C-43B6-9640-57D6926B146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11</a:t>
            </a:fld>
            <a:endParaRPr lang="en-US" altLang="en-US" dirty="0"/>
          </a:p>
        </p:txBody>
      </p:sp>
    </p:spTree>
    <p:extLst>
      <p:ext uri="{BB962C8B-B14F-4D97-AF65-F5344CB8AC3E}">
        <p14:creationId xmlns:p14="http://schemas.microsoft.com/office/powerpoint/2010/main" val="1288555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12</a:t>
            </a:fld>
            <a:endParaRPr lang="en-US" altLang="en-US" dirty="0"/>
          </a:p>
        </p:txBody>
      </p:sp>
    </p:spTree>
    <p:extLst>
      <p:ext uri="{BB962C8B-B14F-4D97-AF65-F5344CB8AC3E}">
        <p14:creationId xmlns:p14="http://schemas.microsoft.com/office/powerpoint/2010/main" val="3231995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13</a:t>
            </a:fld>
            <a:endParaRPr lang="en-US" altLang="en-US" dirty="0"/>
          </a:p>
        </p:txBody>
      </p:sp>
    </p:spTree>
    <p:extLst>
      <p:ext uri="{BB962C8B-B14F-4D97-AF65-F5344CB8AC3E}">
        <p14:creationId xmlns:p14="http://schemas.microsoft.com/office/powerpoint/2010/main" val="2701039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14</a:t>
            </a:fld>
            <a:endParaRPr lang="en-US" altLang="en-US" dirty="0"/>
          </a:p>
        </p:txBody>
      </p:sp>
    </p:spTree>
    <p:extLst>
      <p:ext uri="{BB962C8B-B14F-4D97-AF65-F5344CB8AC3E}">
        <p14:creationId xmlns:p14="http://schemas.microsoft.com/office/powerpoint/2010/main" val="171252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15</a:t>
            </a:fld>
            <a:endParaRPr lang="en-US" altLang="en-US" dirty="0"/>
          </a:p>
        </p:txBody>
      </p:sp>
    </p:spTree>
    <p:extLst>
      <p:ext uri="{BB962C8B-B14F-4D97-AF65-F5344CB8AC3E}">
        <p14:creationId xmlns:p14="http://schemas.microsoft.com/office/powerpoint/2010/main" val="1339848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16</a:t>
            </a:fld>
            <a:endParaRPr lang="en-US" altLang="en-US" dirty="0"/>
          </a:p>
        </p:txBody>
      </p:sp>
    </p:spTree>
    <p:extLst>
      <p:ext uri="{BB962C8B-B14F-4D97-AF65-F5344CB8AC3E}">
        <p14:creationId xmlns:p14="http://schemas.microsoft.com/office/powerpoint/2010/main" val="1168087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17</a:t>
            </a:fld>
            <a:endParaRPr lang="en-US" altLang="en-US" dirty="0"/>
          </a:p>
        </p:txBody>
      </p:sp>
    </p:spTree>
    <p:extLst>
      <p:ext uri="{BB962C8B-B14F-4D97-AF65-F5344CB8AC3E}">
        <p14:creationId xmlns:p14="http://schemas.microsoft.com/office/powerpoint/2010/main" val="3644824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18</a:t>
            </a:fld>
            <a:endParaRPr lang="en-US" altLang="en-US" dirty="0"/>
          </a:p>
        </p:txBody>
      </p:sp>
    </p:spTree>
    <p:extLst>
      <p:ext uri="{BB962C8B-B14F-4D97-AF65-F5344CB8AC3E}">
        <p14:creationId xmlns:p14="http://schemas.microsoft.com/office/powerpoint/2010/main" val="3954194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19</a:t>
            </a:fld>
            <a:endParaRPr lang="en-US" altLang="en-US" dirty="0"/>
          </a:p>
        </p:txBody>
      </p:sp>
    </p:spTree>
    <p:extLst>
      <p:ext uri="{BB962C8B-B14F-4D97-AF65-F5344CB8AC3E}">
        <p14:creationId xmlns:p14="http://schemas.microsoft.com/office/powerpoint/2010/main" val="3341163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20</a:t>
            </a:fld>
            <a:endParaRPr lang="en-US" altLang="en-US" dirty="0"/>
          </a:p>
        </p:txBody>
      </p:sp>
    </p:spTree>
    <p:extLst>
      <p:ext uri="{BB962C8B-B14F-4D97-AF65-F5344CB8AC3E}">
        <p14:creationId xmlns:p14="http://schemas.microsoft.com/office/powerpoint/2010/main" val="132102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3</a:t>
            </a:fld>
            <a:endParaRPr lang="en-US" altLang="en-US" dirty="0"/>
          </a:p>
        </p:txBody>
      </p:sp>
    </p:spTree>
    <p:extLst>
      <p:ext uri="{BB962C8B-B14F-4D97-AF65-F5344CB8AC3E}">
        <p14:creationId xmlns:p14="http://schemas.microsoft.com/office/powerpoint/2010/main" val="2969757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21</a:t>
            </a:fld>
            <a:endParaRPr lang="en-US" altLang="en-US" dirty="0"/>
          </a:p>
        </p:txBody>
      </p:sp>
    </p:spTree>
    <p:extLst>
      <p:ext uri="{BB962C8B-B14F-4D97-AF65-F5344CB8AC3E}">
        <p14:creationId xmlns:p14="http://schemas.microsoft.com/office/powerpoint/2010/main" val="3043353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22</a:t>
            </a:fld>
            <a:endParaRPr lang="en-US" altLang="en-US" dirty="0"/>
          </a:p>
        </p:txBody>
      </p:sp>
    </p:spTree>
    <p:extLst>
      <p:ext uri="{BB962C8B-B14F-4D97-AF65-F5344CB8AC3E}">
        <p14:creationId xmlns:p14="http://schemas.microsoft.com/office/powerpoint/2010/main" val="1247434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23</a:t>
            </a:fld>
            <a:endParaRPr lang="en-US" altLang="en-US" dirty="0"/>
          </a:p>
        </p:txBody>
      </p:sp>
    </p:spTree>
    <p:extLst>
      <p:ext uri="{BB962C8B-B14F-4D97-AF65-F5344CB8AC3E}">
        <p14:creationId xmlns:p14="http://schemas.microsoft.com/office/powerpoint/2010/main" val="286942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24</a:t>
            </a:fld>
            <a:endParaRPr lang="en-US" altLang="en-US" dirty="0"/>
          </a:p>
        </p:txBody>
      </p:sp>
    </p:spTree>
    <p:extLst>
      <p:ext uri="{BB962C8B-B14F-4D97-AF65-F5344CB8AC3E}">
        <p14:creationId xmlns:p14="http://schemas.microsoft.com/office/powerpoint/2010/main" val="3749983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25</a:t>
            </a:fld>
            <a:endParaRPr lang="en-US" altLang="en-US" dirty="0"/>
          </a:p>
        </p:txBody>
      </p:sp>
    </p:spTree>
    <p:extLst>
      <p:ext uri="{BB962C8B-B14F-4D97-AF65-F5344CB8AC3E}">
        <p14:creationId xmlns:p14="http://schemas.microsoft.com/office/powerpoint/2010/main" val="2845734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26</a:t>
            </a:fld>
            <a:endParaRPr lang="en-US" altLang="en-US" dirty="0"/>
          </a:p>
        </p:txBody>
      </p:sp>
    </p:spTree>
    <p:extLst>
      <p:ext uri="{BB962C8B-B14F-4D97-AF65-F5344CB8AC3E}">
        <p14:creationId xmlns:p14="http://schemas.microsoft.com/office/powerpoint/2010/main" val="3110276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27</a:t>
            </a:fld>
            <a:endParaRPr lang="en-US" altLang="en-US" dirty="0"/>
          </a:p>
        </p:txBody>
      </p:sp>
    </p:spTree>
    <p:extLst>
      <p:ext uri="{BB962C8B-B14F-4D97-AF65-F5344CB8AC3E}">
        <p14:creationId xmlns:p14="http://schemas.microsoft.com/office/powerpoint/2010/main" val="3419345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28</a:t>
            </a:fld>
            <a:endParaRPr lang="en-US" altLang="en-US" dirty="0"/>
          </a:p>
        </p:txBody>
      </p:sp>
    </p:spTree>
    <p:extLst>
      <p:ext uri="{BB962C8B-B14F-4D97-AF65-F5344CB8AC3E}">
        <p14:creationId xmlns:p14="http://schemas.microsoft.com/office/powerpoint/2010/main" val="948730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29</a:t>
            </a:fld>
            <a:endParaRPr lang="en-US" altLang="en-US" dirty="0"/>
          </a:p>
        </p:txBody>
      </p:sp>
    </p:spTree>
    <p:extLst>
      <p:ext uri="{BB962C8B-B14F-4D97-AF65-F5344CB8AC3E}">
        <p14:creationId xmlns:p14="http://schemas.microsoft.com/office/powerpoint/2010/main" val="1744775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30</a:t>
            </a:fld>
            <a:endParaRPr lang="en-US" altLang="en-US" dirty="0"/>
          </a:p>
        </p:txBody>
      </p:sp>
    </p:spTree>
    <p:extLst>
      <p:ext uri="{BB962C8B-B14F-4D97-AF65-F5344CB8AC3E}">
        <p14:creationId xmlns:p14="http://schemas.microsoft.com/office/powerpoint/2010/main" val="142200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4</a:t>
            </a:fld>
            <a:endParaRPr lang="en-US" altLang="en-US" dirty="0"/>
          </a:p>
        </p:txBody>
      </p:sp>
    </p:spTree>
    <p:extLst>
      <p:ext uri="{BB962C8B-B14F-4D97-AF65-F5344CB8AC3E}">
        <p14:creationId xmlns:p14="http://schemas.microsoft.com/office/powerpoint/2010/main" val="1011390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31</a:t>
            </a:fld>
            <a:endParaRPr lang="en-US" altLang="en-US" dirty="0"/>
          </a:p>
        </p:txBody>
      </p:sp>
    </p:spTree>
    <p:extLst>
      <p:ext uri="{BB962C8B-B14F-4D97-AF65-F5344CB8AC3E}">
        <p14:creationId xmlns:p14="http://schemas.microsoft.com/office/powerpoint/2010/main" val="3440759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32</a:t>
            </a:fld>
            <a:endParaRPr lang="en-US" altLang="en-US" dirty="0"/>
          </a:p>
        </p:txBody>
      </p:sp>
    </p:spTree>
    <p:extLst>
      <p:ext uri="{BB962C8B-B14F-4D97-AF65-F5344CB8AC3E}">
        <p14:creationId xmlns:p14="http://schemas.microsoft.com/office/powerpoint/2010/main" val="2015125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33</a:t>
            </a:fld>
            <a:endParaRPr lang="en-US" altLang="en-US" dirty="0"/>
          </a:p>
        </p:txBody>
      </p:sp>
    </p:spTree>
    <p:extLst>
      <p:ext uri="{BB962C8B-B14F-4D97-AF65-F5344CB8AC3E}">
        <p14:creationId xmlns:p14="http://schemas.microsoft.com/office/powerpoint/2010/main" val="874914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34</a:t>
            </a:fld>
            <a:endParaRPr lang="en-US" altLang="en-US" dirty="0"/>
          </a:p>
        </p:txBody>
      </p:sp>
    </p:spTree>
    <p:extLst>
      <p:ext uri="{BB962C8B-B14F-4D97-AF65-F5344CB8AC3E}">
        <p14:creationId xmlns:p14="http://schemas.microsoft.com/office/powerpoint/2010/main" val="3371214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5</a:t>
            </a:fld>
            <a:endParaRPr lang="en-US" altLang="en-US" dirty="0"/>
          </a:p>
        </p:txBody>
      </p:sp>
    </p:spTree>
    <p:extLst>
      <p:ext uri="{BB962C8B-B14F-4D97-AF65-F5344CB8AC3E}">
        <p14:creationId xmlns:p14="http://schemas.microsoft.com/office/powerpoint/2010/main" val="316766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6</a:t>
            </a:fld>
            <a:endParaRPr lang="en-US" altLang="en-US" dirty="0"/>
          </a:p>
        </p:txBody>
      </p:sp>
    </p:spTree>
    <p:extLst>
      <p:ext uri="{BB962C8B-B14F-4D97-AF65-F5344CB8AC3E}">
        <p14:creationId xmlns:p14="http://schemas.microsoft.com/office/powerpoint/2010/main" val="2450549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7</a:t>
            </a:fld>
            <a:endParaRPr lang="en-US" altLang="en-US" dirty="0"/>
          </a:p>
        </p:txBody>
      </p:sp>
    </p:spTree>
    <p:extLst>
      <p:ext uri="{BB962C8B-B14F-4D97-AF65-F5344CB8AC3E}">
        <p14:creationId xmlns:p14="http://schemas.microsoft.com/office/powerpoint/2010/main" val="100557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8</a:t>
            </a:fld>
            <a:endParaRPr lang="en-US" altLang="en-US" dirty="0"/>
          </a:p>
        </p:txBody>
      </p:sp>
    </p:spTree>
    <p:extLst>
      <p:ext uri="{BB962C8B-B14F-4D97-AF65-F5344CB8AC3E}">
        <p14:creationId xmlns:p14="http://schemas.microsoft.com/office/powerpoint/2010/main" val="172226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9</a:t>
            </a:fld>
            <a:endParaRPr lang="en-US" altLang="en-US" dirty="0"/>
          </a:p>
        </p:txBody>
      </p:sp>
    </p:spTree>
    <p:extLst>
      <p:ext uri="{BB962C8B-B14F-4D97-AF65-F5344CB8AC3E}">
        <p14:creationId xmlns:p14="http://schemas.microsoft.com/office/powerpoint/2010/main" val="4496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10</a:t>
            </a:fld>
            <a:endParaRPr lang="en-US" altLang="en-US" dirty="0"/>
          </a:p>
        </p:txBody>
      </p:sp>
    </p:spTree>
    <p:extLst>
      <p:ext uri="{BB962C8B-B14F-4D97-AF65-F5344CB8AC3E}">
        <p14:creationId xmlns:p14="http://schemas.microsoft.com/office/powerpoint/2010/main" val="878054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6776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3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000">
                <a:solidFill>
                  <a:schemeClr val="bg1"/>
                </a:solidFill>
              </a:defRPr>
            </a:lvl1pPr>
            <a:lvl2pPr>
              <a:defRPr sz="2000">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99869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335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83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107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6407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8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55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059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3175"/>
            <a:ext cx="9144000" cy="6854825"/>
          </a:xfrm>
          <a:prstGeom prst="rect">
            <a:avLst/>
          </a:prstGeom>
          <a:solidFill>
            <a:srgbClr val="000050"/>
          </a:solidFill>
          <a:ln>
            <a:noFill/>
          </a:ln>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w.harvard.edu/faculty/cdonahue/courses/CLH/lectures/outl03.pdf" TargetMode="External"/><Relationship Id="rId2" Type="http://schemas.openxmlformats.org/officeDocument/2006/relationships/hyperlink" Target="l01.screenout.doc"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397565" y="1600200"/>
            <a:ext cx="840850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en-US" sz="2400" dirty="0" smtClean="0"/>
              <a:t>Continental European </a:t>
            </a:r>
            <a:r>
              <a:rPr lang="en-US" altLang="en-US" sz="2400" dirty="0"/>
              <a:t>Constitutional and Legal History:</a:t>
            </a:r>
            <a:br>
              <a:rPr lang="en-US" altLang="en-US" sz="2400" dirty="0"/>
            </a:br>
            <a:r>
              <a:rPr lang="en-US" altLang="en-US" sz="2400" dirty="0" smtClean="0"/>
              <a:t>The </a:t>
            </a:r>
            <a:r>
              <a:rPr lang="en-US" altLang="en-US" sz="2400" dirty="0" smtClean="0"/>
              <a:t>Germanic Laws</a:t>
            </a:r>
            <a:r>
              <a:rPr lang="en-US" altLang="en-US" sz="2400" dirty="0" smtClean="0"/>
              <a:t>: Æthelberht</a:t>
            </a:r>
          </a:p>
          <a:p>
            <a:pPr algn="ctr" eaLnBrk="1" hangingPunct="1">
              <a:buFontTx/>
              <a:buNone/>
            </a:pPr>
            <a:r>
              <a:rPr lang="en-US" altLang="en-US" dirty="0" smtClean="0"/>
              <a:t>Lecture 3</a:t>
            </a:r>
            <a:endParaRPr lang="en-US" altLang="en-US" dirty="0"/>
          </a:p>
          <a:p>
            <a:pPr algn="ctr" eaLnBrk="1" hangingPunct="1">
              <a:buFontTx/>
              <a:buNone/>
            </a:pPr>
            <a:endParaRPr lang="en-US" altLang="en-US" dirty="0">
              <a:hlinkClick r:id="rId2" action="ppaction://hlinkfile"/>
            </a:endParaRPr>
          </a:p>
          <a:p>
            <a:pPr eaLnBrk="1" hangingPunct="1">
              <a:buFontTx/>
              <a:buNone/>
            </a:pPr>
            <a:r>
              <a:rPr lang="en-US" altLang="en-US" dirty="0">
                <a:hlinkClick r:id="rId3"/>
              </a:rPr>
              <a:t>Click here for a printed outline</a:t>
            </a:r>
            <a:r>
              <a:rPr lang="en-US" altLang="en-US" dirty="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What Were These People Like</a:t>
            </a:r>
            <a:r>
              <a:rPr lang="en-US" sz="2400" dirty="0" smtClean="0"/>
              <a:t>? (cont’d)</a:t>
            </a:r>
            <a:endParaRPr lang="en-US" altLang="en-US" sz="2400" dirty="0"/>
          </a:p>
        </p:txBody>
      </p:sp>
      <p:sp>
        <p:nvSpPr>
          <p:cNvPr id="8" name="TextBox 7"/>
          <p:cNvSpPr txBox="1"/>
          <p:nvPr/>
        </p:nvSpPr>
        <p:spPr>
          <a:xfrm>
            <a:off x="340469" y="5408899"/>
            <a:ext cx="8686800" cy="1323439"/>
          </a:xfrm>
          <a:prstGeom prst="rect">
            <a:avLst/>
          </a:prstGeom>
          <a:noFill/>
        </p:spPr>
        <p:txBody>
          <a:bodyPr wrap="square">
            <a:spAutoFit/>
          </a:bodyPr>
          <a:lstStyle/>
          <a:p>
            <a:pPr>
              <a:defRPr/>
            </a:pPr>
            <a:r>
              <a:rPr lang="en-US" sz="1600" dirty="0" smtClean="0">
                <a:solidFill>
                  <a:schemeClr val="bg1"/>
                </a:solidFill>
              </a:rPr>
              <a:t>Funerary </a:t>
            </a:r>
            <a:r>
              <a:rPr lang="en-US" sz="1600" dirty="0">
                <a:solidFill>
                  <a:schemeClr val="bg1"/>
                </a:solidFill>
              </a:rPr>
              <a:t>stele of </a:t>
            </a:r>
            <a:r>
              <a:rPr lang="en-US" sz="1600" dirty="0" smtClean="0">
                <a:solidFill>
                  <a:schemeClr val="bg1"/>
                </a:solidFill>
              </a:rPr>
              <a:t>armed </a:t>
            </a:r>
            <a:r>
              <a:rPr lang="en-US" sz="1600" dirty="0">
                <a:solidFill>
                  <a:schemeClr val="bg1"/>
                </a:solidFill>
              </a:rPr>
              <a:t>and mounted horseman; note the serpent decoration at the bottom </a:t>
            </a:r>
            <a:r>
              <a:rPr lang="en-US" sz="1600" dirty="0" smtClean="0">
                <a:solidFill>
                  <a:schemeClr val="bg1"/>
                </a:solidFill>
              </a:rPr>
              <a:t>horseman</a:t>
            </a:r>
            <a:r>
              <a:rPr lang="en-US" sz="1600" dirty="0">
                <a:solidFill>
                  <a:schemeClr val="bg1"/>
                </a:solidFill>
              </a:rPr>
              <a:t>. Seventh century. Sandstone, height 30 3/4”. From Hornhausen (west of Magdeburg, probably Saxon at this time or Thuringian). </a:t>
            </a:r>
            <a:r>
              <a:rPr lang="en-US" sz="1600" dirty="0" smtClean="0">
                <a:solidFill>
                  <a:schemeClr val="bg1"/>
                </a:solidFill>
              </a:rPr>
              <a:t>There </a:t>
            </a:r>
            <a:r>
              <a:rPr lang="en-US" sz="1600" dirty="0">
                <a:solidFill>
                  <a:schemeClr val="bg1"/>
                </a:solidFill>
              </a:rPr>
              <a:t>seems to be considerable disagreement about date and function. It is now being argued that it comes from a church screen. </a:t>
            </a:r>
            <a:r>
              <a:rPr lang="en-US" sz="1600" dirty="0" smtClean="0">
                <a:solidFill>
                  <a:schemeClr val="bg1"/>
                </a:solidFill>
              </a:rPr>
              <a:t>What </a:t>
            </a:r>
            <a:r>
              <a:rPr lang="en-US" sz="1600" dirty="0">
                <a:solidFill>
                  <a:schemeClr val="bg1"/>
                </a:solidFill>
              </a:rPr>
              <a:t>is clear is that comes from an area that the Romans never reached.</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8194" name="Picture 2" descr="08_FuneralStele_11_01_24"/>
          <p:cNvPicPr>
            <a:picLocks noChangeAspect="1" noChangeArrowheads="1"/>
          </p:cNvPicPr>
          <p:nvPr/>
        </p:nvPicPr>
        <p:blipFill>
          <a:blip r:embed="rId3" cstate="print">
            <a:extLst>
              <a:ext uri="{28A0092B-C50C-407E-A947-70E740481C1C}">
                <a14:useLocalDpi xmlns:a14="http://schemas.microsoft.com/office/drawing/2010/main" val="0"/>
              </a:ext>
            </a:extLst>
          </a:blip>
          <a:srcRect t="8083" b="7291"/>
          <a:stretch>
            <a:fillRect/>
          </a:stretch>
        </p:blipFill>
        <p:spPr bwMode="auto">
          <a:xfrm>
            <a:off x="2543450" y="608299"/>
            <a:ext cx="382070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393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What Were These People Like</a:t>
            </a:r>
            <a:r>
              <a:rPr lang="en-US" sz="2400" dirty="0" smtClean="0"/>
              <a:t>? (cont’d)</a:t>
            </a:r>
            <a:endParaRPr lang="en-US" altLang="en-US" sz="2400" dirty="0"/>
          </a:p>
        </p:txBody>
      </p:sp>
      <p:sp>
        <p:nvSpPr>
          <p:cNvPr id="8" name="TextBox 7"/>
          <p:cNvSpPr txBox="1"/>
          <p:nvPr/>
        </p:nvSpPr>
        <p:spPr>
          <a:xfrm>
            <a:off x="329583" y="5691927"/>
            <a:ext cx="8686800" cy="1077218"/>
          </a:xfrm>
          <a:prstGeom prst="rect">
            <a:avLst/>
          </a:prstGeom>
          <a:noFill/>
        </p:spPr>
        <p:txBody>
          <a:bodyPr wrap="square">
            <a:spAutoFit/>
          </a:bodyPr>
          <a:lstStyle/>
          <a:p>
            <a:pPr>
              <a:defRPr/>
            </a:pPr>
            <a:r>
              <a:rPr lang="en-US" sz="1600" dirty="0" smtClean="0">
                <a:solidFill>
                  <a:schemeClr val="bg1"/>
                </a:solidFill>
              </a:rPr>
              <a:t>Helmut plaque </a:t>
            </a:r>
            <a:r>
              <a:rPr lang="en-US" sz="1600" dirty="0">
                <a:solidFill>
                  <a:schemeClr val="bg1"/>
                </a:solidFill>
              </a:rPr>
              <a:t>of Agilulf, </a:t>
            </a:r>
            <a:r>
              <a:rPr lang="en-US" sz="1600" dirty="0" smtClean="0">
                <a:solidFill>
                  <a:schemeClr val="bg1"/>
                </a:solidFill>
              </a:rPr>
              <a:t>the first real king </a:t>
            </a:r>
            <a:r>
              <a:rPr lang="en-US" sz="1600" dirty="0">
                <a:solidFill>
                  <a:schemeClr val="bg1"/>
                </a:solidFill>
              </a:rPr>
              <a:t>of the </a:t>
            </a:r>
            <a:r>
              <a:rPr lang="en-US" sz="1600" dirty="0" smtClean="0">
                <a:solidFill>
                  <a:schemeClr val="bg1"/>
                </a:solidFill>
              </a:rPr>
              <a:t>Lombards, who united </a:t>
            </a:r>
            <a:r>
              <a:rPr lang="en-US" sz="1600" dirty="0">
                <a:solidFill>
                  <a:schemeClr val="bg1"/>
                </a:solidFill>
              </a:rPr>
              <a:t>the dukes in opposition to the Franks, </a:t>
            </a:r>
            <a:r>
              <a:rPr lang="en-US" sz="1600" dirty="0" smtClean="0">
                <a:solidFill>
                  <a:schemeClr val="bg1"/>
                </a:solidFill>
              </a:rPr>
              <a:t>591–616, </a:t>
            </a:r>
            <a:r>
              <a:rPr lang="en-US" sz="1600" dirty="0">
                <a:solidFill>
                  <a:schemeClr val="bg1"/>
                </a:solidFill>
              </a:rPr>
              <a:t>hammered relief of gilded </a:t>
            </a:r>
            <a:r>
              <a:rPr lang="en-US" sz="1600" dirty="0" smtClean="0">
                <a:solidFill>
                  <a:schemeClr val="bg1"/>
                </a:solidFill>
              </a:rPr>
              <a:t>copper. Agilulf </a:t>
            </a:r>
            <a:r>
              <a:rPr lang="en-US" sz="1600" dirty="0">
                <a:solidFill>
                  <a:schemeClr val="bg1"/>
                </a:solidFill>
              </a:rPr>
              <a:t>is shown holding </a:t>
            </a:r>
            <a:r>
              <a:rPr lang="en-US" sz="1600" dirty="0" smtClean="0">
                <a:solidFill>
                  <a:schemeClr val="bg1"/>
                </a:solidFill>
              </a:rPr>
              <a:t>court, with </a:t>
            </a:r>
            <a:r>
              <a:rPr lang="en-US" sz="1600" dirty="0">
                <a:solidFill>
                  <a:schemeClr val="bg1"/>
                </a:solidFill>
              </a:rPr>
              <a:t>winged victories on the sides and cities bringing tribute</a:t>
            </a:r>
            <a:r>
              <a:rPr lang="en-US" sz="1600" dirty="0" smtClean="0">
                <a:solidFill>
                  <a:schemeClr val="bg1"/>
                </a:solidFill>
              </a:rPr>
              <a:t>. The detail shows him guarded by two warriors.</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9219" name="Picture 3" descr="09a_AgilulfHelmetAl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83" y="1354048"/>
            <a:ext cx="851620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450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What Were These People Like</a:t>
            </a:r>
            <a:r>
              <a:rPr lang="en-US" sz="2400" dirty="0" smtClean="0"/>
              <a:t>? (cont’d)</a:t>
            </a:r>
            <a:endParaRPr lang="en-US" altLang="en-US" sz="2400" dirty="0"/>
          </a:p>
        </p:txBody>
      </p:sp>
      <p:sp>
        <p:nvSpPr>
          <p:cNvPr id="8" name="TextBox 7"/>
          <p:cNvSpPr txBox="1"/>
          <p:nvPr/>
        </p:nvSpPr>
        <p:spPr>
          <a:xfrm>
            <a:off x="329583" y="5691927"/>
            <a:ext cx="8686800" cy="338554"/>
          </a:xfrm>
          <a:prstGeom prst="rect">
            <a:avLst/>
          </a:prstGeom>
          <a:noFill/>
        </p:spPr>
        <p:txBody>
          <a:bodyPr wrap="square">
            <a:spAutoFit/>
          </a:bodyPr>
          <a:lstStyle/>
          <a:p>
            <a:pPr>
              <a:defRPr/>
            </a:pPr>
            <a:r>
              <a:rPr lang="en-US" sz="1600" dirty="0" smtClean="0">
                <a:solidFill>
                  <a:schemeClr val="bg1"/>
                </a:solidFill>
              </a:rPr>
              <a:t>The detail shows </a:t>
            </a:r>
            <a:r>
              <a:rPr lang="en-US" sz="1600" dirty="0">
                <a:solidFill>
                  <a:schemeClr val="bg1"/>
                </a:solidFill>
              </a:rPr>
              <a:t>Agilulf</a:t>
            </a:r>
            <a:r>
              <a:rPr lang="en-US" sz="1600" dirty="0" smtClean="0">
                <a:solidFill>
                  <a:schemeClr val="bg1"/>
                </a:solidFill>
              </a:rPr>
              <a:t> guarded by two warriors.</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9218" name="Picture 2" descr="09b_AgilufHelmetDet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945" y="1034960"/>
            <a:ext cx="288607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517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What Were These People Like</a:t>
            </a:r>
            <a:r>
              <a:rPr lang="en-US" sz="2400" dirty="0" smtClean="0"/>
              <a:t>? (cont’d)</a:t>
            </a:r>
            <a:endParaRPr lang="en-US" altLang="en-US" sz="2400" dirty="0"/>
          </a:p>
        </p:txBody>
      </p:sp>
      <p:sp>
        <p:nvSpPr>
          <p:cNvPr id="8" name="TextBox 7"/>
          <p:cNvSpPr txBox="1"/>
          <p:nvPr/>
        </p:nvSpPr>
        <p:spPr>
          <a:xfrm>
            <a:off x="329583" y="5691927"/>
            <a:ext cx="8686800" cy="1077218"/>
          </a:xfrm>
          <a:prstGeom prst="rect">
            <a:avLst/>
          </a:prstGeom>
          <a:noFill/>
        </p:spPr>
        <p:txBody>
          <a:bodyPr wrap="square">
            <a:spAutoFit/>
          </a:bodyPr>
          <a:lstStyle/>
          <a:p>
            <a:pPr>
              <a:defRPr/>
            </a:pPr>
            <a:r>
              <a:rPr lang="en-US" sz="1600" dirty="0">
                <a:solidFill>
                  <a:schemeClr val="bg1"/>
                </a:solidFill>
              </a:rPr>
              <a:t>Cesena Bird Brooch, Ostrogothic, gold and precious stones, cloisonné technique with almandines, early 6th c</a:t>
            </a:r>
            <a:r>
              <a:rPr lang="en-US" sz="1600" dirty="0" smtClean="0">
                <a:solidFill>
                  <a:schemeClr val="bg1"/>
                </a:solidFill>
              </a:rPr>
              <a:t>. The </a:t>
            </a:r>
            <a:r>
              <a:rPr lang="en-US" sz="1600" dirty="0">
                <a:solidFill>
                  <a:schemeClr val="bg1"/>
                </a:solidFill>
              </a:rPr>
              <a:t>pin combines the stylized bird motif popular among Germanic peoples with a Christian cross; the filigreed metal work, set with garnets, was undoubtedly borrowed from Byzantine art work</a:t>
            </a:r>
            <a:r>
              <a:rPr lang="en-US" sz="16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10242" name="Picture 2" descr="10_OstroGothBirdBrooch_11_01_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320280" y="-13869"/>
            <a:ext cx="4157186"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224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What Were These People Like</a:t>
            </a:r>
            <a:r>
              <a:rPr lang="en-US" sz="2400" dirty="0" smtClean="0"/>
              <a:t>? (cont’d)</a:t>
            </a:r>
            <a:endParaRPr lang="en-US" altLang="en-US" sz="2400" dirty="0"/>
          </a:p>
        </p:txBody>
      </p:sp>
      <p:sp>
        <p:nvSpPr>
          <p:cNvPr id="8" name="TextBox 7"/>
          <p:cNvSpPr txBox="1"/>
          <p:nvPr/>
        </p:nvSpPr>
        <p:spPr>
          <a:xfrm>
            <a:off x="340469" y="6062041"/>
            <a:ext cx="8686800" cy="584775"/>
          </a:xfrm>
          <a:prstGeom prst="rect">
            <a:avLst/>
          </a:prstGeom>
          <a:noFill/>
        </p:spPr>
        <p:txBody>
          <a:bodyPr wrap="square">
            <a:spAutoFit/>
          </a:bodyPr>
          <a:lstStyle/>
          <a:p>
            <a:pPr>
              <a:defRPr/>
            </a:pPr>
            <a:r>
              <a:rPr lang="en-US" sz="1600" dirty="0" smtClean="0">
                <a:solidFill>
                  <a:schemeClr val="bg1"/>
                </a:solidFill>
              </a:rPr>
              <a:t>Mausoleum </a:t>
            </a:r>
            <a:r>
              <a:rPr lang="en-US" sz="1600" dirty="0">
                <a:solidFill>
                  <a:schemeClr val="bg1"/>
                </a:solidFill>
              </a:rPr>
              <a:t>of Theodoric the Great. Before 526. Ravenna. </a:t>
            </a:r>
            <a:r>
              <a:rPr lang="en-US" sz="1600" dirty="0" smtClean="0">
                <a:solidFill>
                  <a:schemeClr val="bg1"/>
                </a:solidFill>
              </a:rPr>
              <a:t>Roman architectural elements </a:t>
            </a:r>
            <a:r>
              <a:rPr lang="en-US" sz="1600" dirty="0">
                <a:solidFill>
                  <a:schemeClr val="bg1"/>
                </a:solidFill>
              </a:rPr>
              <a:t>put together to make something that is not Roman. The inside much more Roman.</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11266" name="Picture 2" descr="11_TheodoricTomb_11_01_24"/>
          <p:cNvPicPr>
            <a:picLocks noChangeAspect="1" noChangeArrowheads="1"/>
          </p:cNvPicPr>
          <p:nvPr/>
        </p:nvPicPr>
        <p:blipFill>
          <a:blip r:embed="rId3" cstate="print">
            <a:extLst>
              <a:ext uri="{28A0092B-C50C-407E-A947-70E740481C1C}">
                <a14:useLocalDpi xmlns:a14="http://schemas.microsoft.com/office/drawing/2010/main" val="0"/>
              </a:ext>
            </a:extLst>
          </a:blip>
          <a:srcRect t="9650" b="12520"/>
          <a:stretch>
            <a:fillRect/>
          </a:stretch>
        </p:blipFill>
        <p:spPr bwMode="auto">
          <a:xfrm>
            <a:off x="2171021" y="673769"/>
            <a:ext cx="433551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176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What Were These People Like</a:t>
            </a:r>
            <a:r>
              <a:rPr lang="en-US" sz="2400" dirty="0" smtClean="0"/>
              <a:t>? (cont’d)</a:t>
            </a:r>
            <a:endParaRPr lang="en-US" altLang="en-US" sz="2400" dirty="0"/>
          </a:p>
        </p:txBody>
      </p:sp>
      <p:sp>
        <p:nvSpPr>
          <p:cNvPr id="8" name="TextBox 7"/>
          <p:cNvSpPr txBox="1"/>
          <p:nvPr/>
        </p:nvSpPr>
        <p:spPr>
          <a:xfrm>
            <a:off x="457200" y="5387127"/>
            <a:ext cx="8686800" cy="1323439"/>
          </a:xfrm>
          <a:prstGeom prst="rect">
            <a:avLst/>
          </a:prstGeom>
          <a:noFill/>
        </p:spPr>
        <p:txBody>
          <a:bodyPr wrap="square">
            <a:spAutoFit/>
          </a:bodyPr>
          <a:lstStyle/>
          <a:p>
            <a:pPr>
              <a:defRPr/>
            </a:pPr>
            <a:r>
              <a:rPr lang="en-US" sz="1600" dirty="0">
                <a:solidFill>
                  <a:schemeClr val="bg1"/>
                </a:solidFill>
              </a:rPr>
              <a:t>Votive crown of King Recceswinth </a:t>
            </a:r>
            <a:r>
              <a:rPr lang="en-US" sz="1600" dirty="0" smtClean="0">
                <a:solidFill>
                  <a:schemeClr val="bg1"/>
                </a:solidFill>
              </a:rPr>
              <a:t>(653 </a:t>
            </a:r>
            <a:r>
              <a:rPr lang="en-US" sz="1600" dirty="0">
                <a:solidFill>
                  <a:schemeClr val="bg1"/>
                </a:solidFill>
              </a:rPr>
              <a:t>X </a:t>
            </a:r>
            <a:r>
              <a:rPr lang="en-US" sz="1600" dirty="0" smtClean="0">
                <a:solidFill>
                  <a:schemeClr val="bg1"/>
                </a:solidFill>
              </a:rPr>
              <a:t>672), </a:t>
            </a:r>
            <a:r>
              <a:rPr lang="en-US" sz="1600" dirty="0">
                <a:solidFill>
                  <a:schemeClr val="bg1"/>
                </a:solidFill>
              </a:rPr>
              <a:t>Visigothic, gold filigree with pearls and sapphires, 7th c</a:t>
            </a:r>
            <a:r>
              <a:rPr lang="en-US" sz="1600" dirty="0" smtClean="0">
                <a:solidFill>
                  <a:schemeClr val="bg1"/>
                </a:solidFill>
              </a:rPr>
              <a:t>. The </a:t>
            </a:r>
            <a:r>
              <a:rPr lang="en-US" sz="1600" dirty="0">
                <a:solidFill>
                  <a:schemeClr val="bg1"/>
                </a:solidFill>
              </a:rPr>
              <a:t>opulent Visigothic crown reveals a barbarian admiration of massive precious stones as well as some refinements of Eastern design; the gold </a:t>
            </a:r>
            <a:r>
              <a:rPr lang="en-US" sz="1600" dirty="0" smtClean="0">
                <a:solidFill>
                  <a:schemeClr val="bg1"/>
                </a:solidFill>
              </a:rPr>
              <a:t>filigree </a:t>
            </a:r>
            <a:r>
              <a:rPr lang="en-US" sz="1600" dirty="0">
                <a:solidFill>
                  <a:schemeClr val="bg1"/>
                </a:solidFill>
              </a:rPr>
              <a:t>and the dangling pendants of rock crystal are of Byzantine origin. The hanging letters spell the name of King </a:t>
            </a:r>
            <a:r>
              <a:rPr lang="en-US" sz="1600" dirty="0" smtClean="0">
                <a:solidFill>
                  <a:schemeClr val="bg1"/>
                </a:solidFill>
              </a:rPr>
              <a:t>Recceswinth. </a:t>
            </a:r>
            <a:r>
              <a:rPr lang="en-US" sz="1600" dirty="0">
                <a:solidFill>
                  <a:schemeClr val="bg1"/>
                </a:solidFill>
              </a:rPr>
              <a:t>He is believed to have given the crown to the </a:t>
            </a:r>
            <a:r>
              <a:rPr lang="en-US" sz="1600" dirty="0" smtClean="0">
                <a:solidFill>
                  <a:schemeClr val="bg1"/>
                </a:solidFill>
              </a:rPr>
              <a:t>church </a:t>
            </a:r>
            <a:r>
              <a:rPr lang="en-US" sz="1600" dirty="0">
                <a:solidFill>
                  <a:schemeClr val="bg1"/>
                </a:solidFill>
              </a:rPr>
              <a:t>that converted him</a:t>
            </a:r>
            <a:r>
              <a:rPr lang="en-US" sz="16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12290" name="Picture 2" descr="12_RecceswinthCrown_11_01_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4535" y="502241"/>
            <a:ext cx="3168396" cy="469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774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686800" cy="6508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Roman laws in the period of the ‘Germanic kingdoms’</a:t>
            </a:r>
            <a:endParaRPr lang="en-US" altLang="en-US" sz="2400" dirty="0"/>
          </a:p>
        </p:txBody>
      </p:sp>
      <p:sp>
        <p:nvSpPr>
          <p:cNvPr id="8" name="TextBox 7"/>
          <p:cNvSpPr txBox="1"/>
          <p:nvPr/>
        </p:nvSpPr>
        <p:spPr>
          <a:xfrm>
            <a:off x="457200" y="1299410"/>
            <a:ext cx="8686800" cy="1631216"/>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The </a:t>
            </a:r>
            <a:r>
              <a:rPr lang="en-US" sz="2000" i="1" dirty="0">
                <a:solidFill>
                  <a:schemeClr val="bg1"/>
                </a:solidFill>
              </a:rPr>
              <a:t>lex romana visigothorum </a:t>
            </a:r>
            <a:r>
              <a:rPr lang="en-US" sz="2000" dirty="0">
                <a:solidFill>
                  <a:schemeClr val="bg1"/>
                </a:solidFill>
              </a:rPr>
              <a:t>(</a:t>
            </a:r>
            <a:r>
              <a:rPr lang="en-US" sz="2000" i="1" dirty="0">
                <a:solidFill>
                  <a:schemeClr val="bg1"/>
                </a:solidFill>
              </a:rPr>
              <a:t>breviarium Alarici</a:t>
            </a:r>
            <a:r>
              <a:rPr lang="en-US" sz="2000" dirty="0">
                <a:solidFill>
                  <a:schemeClr val="bg1"/>
                </a:solidFill>
              </a:rPr>
              <a:t>) (Alaric II, 506</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i="1" dirty="0">
                <a:solidFill>
                  <a:schemeClr val="bg1"/>
                </a:solidFill>
              </a:rPr>
              <a:t>lex romana burgundionum </a:t>
            </a:r>
            <a:r>
              <a:rPr lang="en-US" sz="2000" dirty="0">
                <a:solidFill>
                  <a:schemeClr val="bg1"/>
                </a:solidFill>
              </a:rPr>
              <a:t>(Gundobad before 506</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so-called </a:t>
            </a:r>
            <a:r>
              <a:rPr lang="en-US" sz="2000" i="1" dirty="0">
                <a:solidFill>
                  <a:schemeClr val="bg1"/>
                </a:solidFill>
              </a:rPr>
              <a:t>edictum Theodorici </a:t>
            </a:r>
            <a:r>
              <a:rPr lang="en-US" sz="2000" dirty="0">
                <a:solidFill>
                  <a:schemeClr val="bg1"/>
                </a:solidFill>
              </a:rPr>
              <a:t>(?Theodoric the Ostrogoth, </a:t>
            </a:r>
            <a:r>
              <a:rPr lang="en-US" sz="2000" dirty="0" smtClean="0">
                <a:solidFill>
                  <a:schemeClr val="bg1"/>
                </a:solidFill>
              </a:rPr>
              <a:t>493–507</a:t>
            </a:r>
            <a:r>
              <a:rPr lang="en-US" sz="2000" dirty="0">
                <a:solidFill>
                  <a:schemeClr val="bg1"/>
                </a:solidFill>
              </a:rPr>
              <a:t>)</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250821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8"/>
            <a:ext cx="8686800" cy="5064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Germanic laws in Roman-law areas</a:t>
            </a:r>
            <a:endParaRPr lang="en-US" altLang="en-US" sz="2400" dirty="0"/>
          </a:p>
        </p:txBody>
      </p:sp>
      <p:sp>
        <p:nvSpPr>
          <p:cNvPr id="8" name="TextBox 7"/>
          <p:cNvSpPr txBox="1"/>
          <p:nvPr/>
        </p:nvSpPr>
        <p:spPr>
          <a:xfrm>
            <a:off x="457200" y="622356"/>
            <a:ext cx="8686800" cy="3293209"/>
          </a:xfrm>
          <a:prstGeom prst="rect">
            <a:avLst/>
          </a:prstGeom>
          <a:noFill/>
        </p:spPr>
        <p:txBody>
          <a:bodyPr wrap="square">
            <a:spAutoFit/>
          </a:bodyPr>
          <a:lstStyle/>
          <a:p>
            <a:pPr>
              <a:defRPr/>
            </a:pPr>
            <a:r>
              <a:rPr lang="en-US" sz="800" dirty="0" smtClean="0">
                <a:solidFill>
                  <a:schemeClr val="bg1"/>
                </a:solidFill>
              </a:rPr>
              <a:t>.</a:t>
            </a:r>
            <a:endParaRPr lang="en-US" sz="8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Visigothic laws (</a:t>
            </a:r>
            <a:r>
              <a:rPr lang="en-US" sz="2000" i="1" dirty="0">
                <a:solidFill>
                  <a:schemeClr val="bg1"/>
                </a:solidFill>
              </a:rPr>
              <a:t>lex Visigotorum</a:t>
            </a:r>
            <a:r>
              <a:rPr lang="en-US" sz="2000" dirty="0">
                <a:solidFill>
                  <a:schemeClr val="bg1"/>
                </a:solidFill>
              </a:rPr>
              <a:t>, </a:t>
            </a:r>
            <a:r>
              <a:rPr lang="en-US" sz="2000" i="1" dirty="0">
                <a:solidFill>
                  <a:schemeClr val="bg1"/>
                </a:solidFill>
              </a:rPr>
              <a:t>liber judiciorum</a:t>
            </a:r>
            <a:r>
              <a:rPr lang="en-US" sz="2000" dirty="0">
                <a:solidFill>
                  <a:schemeClr val="bg1"/>
                </a:solidFill>
              </a:rPr>
              <a:t>, </a:t>
            </a:r>
            <a:r>
              <a:rPr lang="en-US" sz="2000" i="1" dirty="0">
                <a:solidFill>
                  <a:schemeClr val="bg1"/>
                </a:solidFill>
              </a:rPr>
              <a:t>fuero </a:t>
            </a:r>
            <a:r>
              <a:rPr lang="en-US" sz="2000" i="1" dirty="0" smtClean="0">
                <a:solidFill>
                  <a:schemeClr val="bg1"/>
                </a:solidFill>
              </a:rPr>
              <a:t>juzgo)</a:t>
            </a:r>
            <a:r>
              <a:rPr lang="en-US" sz="2000" dirty="0" smtClean="0">
                <a:solidFill>
                  <a:schemeClr val="bg1"/>
                </a:solidFill>
              </a:rPr>
              <a:t> </a:t>
            </a:r>
            <a:r>
              <a:rPr lang="en-US" sz="2000" dirty="0">
                <a:solidFill>
                  <a:schemeClr val="bg1"/>
                </a:solidFill>
              </a:rPr>
              <a:t>(first </a:t>
            </a:r>
            <a:r>
              <a:rPr lang="en-US" sz="2000" dirty="0" smtClean="0">
                <a:solidFill>
                  <a:schemeClr val="bg1"/>
                </a:solidFill>
              </a:rPr>
              <a:t>recension </a:t>
            </a:r>
            <a:r>
              <a:rPr lang="en-US" sz="2000" dirty="0">
                <a:solidFill>
                  <a:schemeClr val="bg1"/>
                </a:solidFill>
              </a:rPr>
              <a:t>Euric (466 X 484), others: Leowigild (568 X 586), Rekeswind (653 X 672), Erwig (680 X 687</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Burgundian laws (l</a:t>
            </a:r>
            <a:r>
              <a:rPr lang="en-US" sz="2000" i="1" dirty="0">
                <a:solidFill>
                  <a:schemeClr val="bg1"/>
                </a:solidFill>
              </a:rPr>
              <a:t>ex Burgundionum</a:t>
            </a:r>
            <a:r>
              <a:rPr lang="en-US" sz="2000" dirty="0">
                <a:solidFill>
                  <a:schemeClr val="bg1"/>
                </a:solidFill>
              </a:rPr>
              <a:t> </a:t>
            </a:r>
            <a:r>
              <a:rPr lang="en-US" sz="2000" dirty="0" smtClean="0">
                <a:solidFill>
                  <a:schemeClr val="bg1"/>
                </a:solidFill>
              </a:rPr>
              <a:t>) (</a:t>
            </a:r>
            <a:r>
              <a:rPr lang="en-US" sz="2000" dirty="0">
                <a:solidFill>
                  <a:schemeClr val="bg1"/>
                </a:solidFill>
              </a:rPr>
              <a:t>1st </a:t>
            </a:r>
            <a:r>
              <a:rPr lang="en-US" sz="2000" dirty="0" smtClean="0">
                <a:solidFill>
                  <a:schemeClr val="bg1"/>
                </a:solidFill>
              </a:rPr>
              <a:t>recension by Gundobad before </a:t>
            </a:r>
            <a:r>
              <a:rPr lang="en-US" sz="2000" dirty="0">
                <a:solidFill>
                  <a:schemeClr val="bg1"/>
                </a:solidFill>
              </a:rPr>
              <a:t>516))—</a:t>
            </a:r>
            <a:r>
              <a:rPr lang="en-US" sz="2000" dirty="0" smtClean="0">
                <a:solidFill>
                  <a:schemeClr val="bg1"/>
                </a:solidFill>
              </a:rPr>
              <a:t>Roman law </a:t>
            </a:r>
            <a:r>
              <a:rPr lang="en-US" sz="2000" dirty="0">
                <a:solidFill>
                  <a:schemeClr val="bg1"/>
                </a:solidFill>
              </a:rPr>
              <a:t>influence seems quite strong in </a:t>
            </a:r>
            <a:r>
              <a:rPr lang="en-US" sz="2000" dirty="0" smtClean="0">
                <a:solidFill>
                  <a:schemeClr val="bg1"/>
                </a:solidFill>
              </a:rPr>
              <a:t>both</a:t>
            </a:r>
          </a:p>
          <a:p>
            <a:pPr marL="342900" indent="-342900">
              <a:buFont typeface="Arial" panose="020B0604020202020204" pitchFamily="34" charset="0"/>
              <a:buChar char="•"/>
              <a:defRPr/>
            </a:pPr>
            <a:endParaRPr lang="en-US" sz="2000" dirty="0" smtClean="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Lombard laws (two collections: one by Rothair (643), Liutprand (713 X 735), with various additions)—very little </a:t>
            </a:r>
            <a:r>
              <a:rPr lang="en-US" sz="2000" dirty="0" smtClean="0">
                <a:solidFill>
                  <a:schemeClr val="bg1"/>
                </a:solidFill>
              </a:rPr>
              <a:t>Roman law </a:t>
            </a:r>
            <a:r>
              <a:rPr lang="en-US" sz="2000" dirty="0">
                <a:solidFill>
                  <a:schemeClr val="bg1"/>
                </a:solidFill>
              </a:rPr>
              <a:t>influence</a:t>
            </a:r>
          </a:p>
          <a:p>
            <a:pPr>
              <a:defRPr/>
            </a:pP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4008630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11679"/>
            <a:ext cx="8686800" cy="437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Germanic laws in </a:t>
            </a:r>
            <a:r>
              <a:rPr lang="en-US" altLang="en-US" sz="2400" dirty="0" smtClean="0"/>
              <a:t>non-Roman-law </a:t>
            </a:r>
            <a:r>
              <a:rPr lang="en-US" altLang="en-US" sz="2400" dirty="0"/>
              <a:t>areas</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Rectangle 1"/>
          <p:cNvSpPr/>
          <p:nvPr/>
        </p:nvSpPr>
        <p:spPr>
          <a:xfrm>
            <a:off x="625642" y="995339"/>
            <a:ext cx="8518358" cy="3477875"/>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Law of the Salian Franks (</a:t>
            </a:r>
            <a:r>
              <a:rPr lang="en-US" sz="2000" i="1" dirty="0">
                <a:solidFill>
                  <a:schemeClr val="bg1"/>
                </a:solidFill>
              </a:rPr>
              <a:t>pactus legis salicae </a:t>
            </a:r>
            <a:r>
              <a:rPr lang="en-US" sz="2000" i="1" dirty="0" smtClean="0">
                <a:solidFill>
                  <a:schemeClr val="bg1"/>
                </a:solidFill>
              </a:rPr>
              <a:t>, </a:t>
            </a:r>
            <a:r>
              <a:rPr lang="en-US" sz="2000" dirty="0" smtClean="0">
                <a:solidFill>
                  <a:schemeClr val="bg1"/>
                </a:solidFill>
              </a:rPr>
              <a:t>1st recension </a:t>
            </a:r>
            <a:r>
              <a:rPr lang="en-US" sz="2000" dirty="0">
                <a:solidFill>
                  <a:schemeClr val="bg1"/>
                </a:solidFill>
              </a:rPr>
              <a:t>under Clovis, c. </a:t>
            </a:r>
            <a:r>
              <a:rPr lang="en-US" sz="2000" dirty="0" smtClean="0">
                <a:solidFill>
                  <a:schemeClr val="bg1"/>
                </a:solidFill>
              </a:rPr>
              <a:t>500, with later recensions.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Anglo-Saxon Laws </a:t>
            </a:r>
            <a:r>
              <a:rPr lang="en-US" sz="2000" dirty="0" smtClean="0">
                <a:solidFill>
                  <a:schemeClr val="bg1"/>
                </a:solidFill>
              </a:rPr>
              <a:t>(Kent</a:t>
            </a:r>
            <a:r>
              <a:rPr lang="en-US" sz="2000" dirty="0">
                <a:solidFill>
                  <a:schemeClr val="bg1"/>
                </a:solidFill>
              </a:rPr>
              <a:t>: </a:t>
            </a:r>
            <a:r>
              <a:rPr lang="en-US" sz="2000" dirty="0" smtClean="0">
                <a:solidFill>
                  <a:schemeClr val="bg1"/>
                </a:solidFill>
              </a:rPr>
              <a:t>Æthelberht, c</a:t>
            </a:r>
            <a:r>
              <a:rPr lang="en-US" sz="2000" dirty="0">
                <a:solidFill>
                  <a:schemeClr val="bg1"/>
                </a:solidFill>
              </a:rPr>
              <a:t>. </a:t>
            </a:r>
            <a:r>
              <a:rPr lang="en-US" sz="2000" dirty="0" smtClean="0">
                <a:solidFill>
                  <a:schemeClr val="bg1"/>
                </a:solidFill>
              </a:rPr>
              <a:t>600, </a:t>
            </a:r>
            <a:r>
              <a:rPr lang="en-US" sz="2000" dirty="0">
                <a:solidFill>
                  <a:schemeClr val="bg1"/>
                </a:solidFill>
              </a:rPr>
              <a:t>Hlothere &amp; </a:t>
            </a:r>
            <a:r>
              <a:rPr lang="en-US" sz="2000" dirty="0" smtClean="0">
                <a:solidFill>
                  <a:schemeClr val="bg1"/>
                </a:solidFill>
              </a:rPr>
              <a:t>Eadric, c</a:t>
            </a:r>
            <a:r>
              <a:rPr lang="en-US" sz="2000" dirty="0">
                <a:solidFill>
                  <a:schemeClr val="bg1"/>
                </a:solidFill>
              </a:rPr>
              <a:t>. </a:t>
            </a:r>
            <a:r>
              <a:rPr lang="en-US" sz="2000" dirty="0" smtClean="0">
                <a:solidFill>
                  <a:schemeClr val="bg1"/>
                </a:solidFill>
              </a:rPr>
              <a:t>680, Wihtred, 695; Wessex: Ine, 688 </a:t>
            </a:r>
            <a:r>
              <a:rPr lang="en-US" sz="2000" dirty="0">
                <a:solidFill>
                  <a:schemeClr val="bg1"/>
                </a:solidFill>
              </a:rPr>
              <a:t>X </a:t>
            </a:r>
            <a:r>
              <a:rPr lang="en-US" sz="2000" dirty="0" smtClean="0">
                <a:solidFill>
                  <a:schemeClr val="bg1"/>
                </a:solidFill>
              </a:rPr>
              <a:t>694, Alfred, c</a:t>
            </a:r>
            <a:r>
              <a:rPr lang="en-US" sz="2000" dirty="0">
                <a:solidFill>
                  <a:schemeClr val="bg1"/>
                </a:solidFill>
              </a:rPr>
              <a:t>. </a:t>
            </a:r>
            <a:r>
              <a:rPr lang="en-US" sz="2000" dirty="0" smtClean="0">
                <a:solidFill>
                  <a:schemeClr val="bg1"/>
                </a:solidFill>
              </a:rPr>
              <a:t>900). These vernacular laws continue </a:t>
            </a:r>
            <a:r>
              <a:rPr lang="en-US" sz="2000" dirty="0">
                <a:solidFill>
                  <a:schemeClr val="bg1"/>
                </a:solidFill>
              </a:rPr>
              <a:t>into the 11th century</a:t>
            </a:r>
            <a:r>
              <a:rPr lang="en-US" sz="2000" dirty="0" smtClean="0">
                <a:solidFill>
                  <a:schemeClr val="bg1"/>
                </a:solidFill>
              </a:rPr>
              <a: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Alamanian Law (</a:t>
            </a:r>
            <a:r>
              <a:rPr lang="en-US" sz="2000" i="1" dirty="0">
                <a:solidFill>
                  <a:schemeClr val="bg1"/>
                </a:solidFill>
              </a:rPr>
              <a:t>Pactus</a:t>
            </a:r>
            <a:r>
              <a:rPr lang="en-US" sz="2000" dirty="0">
                <a:solidFill>
                  <a:schemeClr val="bg1"/>
                </a:solidFill>
              </a:rPr>
              <a:t> (7th c.); </a:t>
            </a:r>
            <a:r>
              <a:rPr lang="en-US" sz="2000" i="1" dirty="0">
                <a:solidFill>
                  <a:schemeClr val="bg1"/>
                </a:solidFill>
              </a:rPr>
              <a:t>Leges</a:t>
            </a:r>
            <a:r>
              <a:rPr lang="en-US" sz="2000" dirty="0">
                <a:solidFill>
                  <a:schemeClr val="bg1"/>
                </a:solidFill>
              </a:rPr>
              <a:t> (712 X 725</a:t>
            </a:r>
            <a:r>
              <a:rPr lang="en-US" sz="2000" dirty="0" smtClean="0">
                <a:solidFill>
                  <a:schemeClr val="bg1"/>
                </a:solidFill>
              </a:rPr>
              <a: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Bavarian Law (1st </a:t>
            </a:r>
            <a:r>
              <a:rPr lang="en-US" sz="2000" dirty="0" smtClean="0">
                <a:solidFill>
                  <a:schemeClr val="bg1"/>
                </a:solidFill>
              </a:rPr>
              <a:t>recension </a:t>
            </a:r>
            <a:r>
              <a:rPr lang="en-US" sz="2000" dirty="0">
                <a:solidFill>
                  <a:schemeClr val="bg1"/>
                </a:solidFill>
              </a:rPr>
              <a:t>thought to be 743 X 744</a:t>
            </a:r>
            <a:r>
              <a:rPr lang="en-US" sz="2000" dirty="0" smtClean="0">
                <a:solidFill>
                  <a:schemeClr val="bg1"/>
                </a:solidFill>
              </a:rPr>
              <a:t>).</a:t>
            </a:r>
            <a:endParaRPr lang="en-US" sz="2000" dirty="0">
              <a:solidFill>
                <a:schemeClr val="bg1"/>
              </a:solidFill>
            </a:endParaRPr>
          </a:p>
          <a:p>
            <a:pPr marL="342900" indent="-34290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3884490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8"/>
            <a:ext cx="8686800" cy="846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Laws promulgated under the influence of Charlemagne (first surviving texts date from the early 9th century)</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Rectangle 1"/>
          <p:cNvSpPr/>
          <p:nvPr/>
        </p:nvSpPr>
        <p:spPr>
          <a:xfrm>
            <a:off x="541421" y="754707"/>
            <a:ext cx="8518358" cy="400110"/>
          </a:xfrm>
          <a:prstGeom prst="rect">
            <a:avLst/>
          </a:prstGeom>
        </p:spPr>
        <p:txBody>
          <a:bodyPr wrap="square">
            <a:spAutoFit/>
          </a:bodyPr>
          <a:lstStyle/>
          <a:p>
            <a:endParaRPr lang="en-US" sz="2000" dirty="0">
              <a:solidFill>
                <a:schemeClr val="bg1"/>
              </a:solidFill>
            </a:endParaRPr>
          </a:p>
        </p:txBody>
      </p:sp>
      <p:sp>
        <p:nvSpPr>
          <p:cNvPr id="3" name="Rectangle 2"/>
          <p:cNvSpPr/>
          <p:nvPr/>
        </p:nvSpPr>
        <p:spPr>
          <a:xfrm>
            <a:off x="541421" y="1154817"/>
            <a:ext cx="8518358" cy="4093428"/>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laws of the Ripuarian Franks </a:t>
            </a:r>
            <a:r>
              <a:rPr lang="en-US" sz="2000" dirty="0" smtClean="0">
                <a:solidFill>
                  <a:schemeClr val="bg1"/>
                </a:solidFill>
              </a:rPr>
              <a:t>(seem to contain material </a:t>
            </a:r>
            <a:r>
              <a:rPr lang="en-US" sz="2000" dirty="0">
                <a:solidFill>
                  <a:schemeClr val="bg1"/>
                </a:solidFill>
              </a:rPr>
              <a:t>that </a:t>
            </a:r>
            <a:r>
              <a:rPr lang="en-US" sz="2000" dirty="0" smtClean="0">
                <a:solidFill>
                  <a:schemeClr val="bg1"/>
                </a:solidFill>
              </a:rPr>
              <a:t>dates </a:t>
            </a:r>
            <a:r>
              <a:rPr lang="en-US" sz="2000" dirty="0">
                <a:solidFill>
                  <a:schemeClr val="bg1"/>
                </a:solidFill>
              </a:rPr>
              <a:t>back to 7th century</a:t>
            </a:r>
            <a:r>
              <a:rPr lang="en-US" sz="2000" dirty="0" smtClean="0">
                <a:solidFill>
                  <a:schemeClr val="bg1"/>
                </a:solidFill>
              </a:rPr>
              <a: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laws of the Chamavian </a:t>
            </a:r>
            <a:r>
              <a:rPr lang="en-US" sz="2000" dirty="0" smtClean="0">
                <a:solidFill>
                  <a:schemeClr val="bg1"/>
                </a:solidFill>
              </a:rPr>
              <a:t>Franks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Frisian </a:t>
            </a:r>
            <a:r>
              <a:rPr lang="en-US" sz="2000" dirty="0" smtClean="0">
                <a:solidFill>
                  <a:schemeClr val="bg1"/>
                </a:solidFill>
              </a:rPr>
              <a:t>laws </a:t>
            </a:r>
            <a:r>
              <a:rPr lang="en-US" sz="2000" dirty="0">
                <a:solidFill>
                  <a:schemeClr val="bg1"/>
                </a:solidFill>
              </a:rPr>
              <a:t>(</a:t>
            </a:r>
            <a:r>
              <a:rPr lang="en-US" sz="2000" dirty="0" smtClean="0">
                <a:solidFill>
                  <a:schemeClr val="bg1"/>
                </a:solidFill>
              </a:rPr>
              <a:t>contain </a:t>
            </a:r>
            <a:r>
              <a:rPr lang="en-US" sz="2000" dirty="0">
                <a:solidFill>
                  <a:schemeClr val="bg1"/>
                </a:solidFill>
              </a:rPr>
              <a:t>diverse material, some obviously pagan</a:t>
            </a:r>
            <a:r>
              <a:rPr lang="en-US" sz="2000" dirty="0" smtClean="0">
                <a:solidFill>
                  <a:schemeClr val="bg1"/>
                </a:solidFill>
              </a:rPr>
              <a: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Saxon </a:t>
            </a:r>
            <a:r>
              <a:rPr lang="en-US" sz="2000" dirty="0" smtClean="0">
                <a:solidFill>
                  <a:schemeClr val="bg1"/>
                </a:solidFill>
              </a:rPr>
              <a:t>laws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Thuringian </a:t>
            </a:r>
            <a:r>
              <a:rPr lang="en-US" sz="2000" dirty="0" smtClean="0">
                <a:solidFill>
                  <a:schemeClr val="bg1"/>
                </a:solidFill>
              </a:rPr>
              <a:t>laws</a:t>
            </a:r>
          </a:p>
          <a:p>
            <a:pPr marL="342900" indent="-342900">
              <a:buFont typeface="Arial" panose="020B0604020202020204" pitchFamily="34" charset="0"/>
              <a:buChar char="•"/>
            </a:pPr>
            <a:endParaRPr lang="en-US" sz="2000" dirty="0">
              <a:solidFill>
                <a:schemeClr val="bg1"/>
              </a:solidFill>
            </a:endParaRPr>
          </a:p>
          <a:p>
            <a:r>
              <a:rPr lang="en-US" sz="2000" dirty="0">
                <a:solidFill>
                  <a:schemeClr val="bg1"/>
                </a:solidFill>
              </a:rPr>
              <a:t>During the reign of Charlemagne and his successors we get a different </a:t>
            </a:r>
            <a:r>
              <a:rPr lang="en-US" sz="2000" dirty="0" smtClean="0">
                <a:solidFill>
                  <a:schemeClr val="bg1"/>
                </a:solidFill>
              </a:rPr>
              <a:t>type </a:t>
            </a:r>
            <a:r>
              <a:rPr lang="en-US" sz="2000" dirty="0">
                <a:solidFill>
                  <a:schemeClr val="bg1"/>
                </a:solidFill>
              </a:rPr>
              <a:t>of </a:t>
            </a:r>
            <a:r>
              <a:rPr lang="en-US" sz="2000" dirty="0" smtClean="0">
                <a:solidFill>
                  <a:schemeClr val="bg1"/>
                </a:solidFill>
              </a:rPr>
              <a:t>law </a:t>
            </a:r>
            <a:r>
              <a:rPr lang="en-US" sz="2000" dirty="0">
                <a:solidFill>
                  <a:schemeClr val="bg1"/>
                </a:solidFill>
              </a:rPr>
              <a:t>known as capitularies.</a:t>
            </a:r>
            <a:endParaRPr lang="en-US" sz="2000" dirty="0">
              <a:solidFill>
                <a:schemeClr val="bg1"/>
              </a:solidFill>
            </a:endParaRPr>
          </a:p>
        </p:txBody>
      </p:sp>
    </p:spTree>
    <p:extLst>
      <p:ext uri="{BB962C8B-B14F-4D97-AF65-F5344CB8AC3E}">
        <p14:creationId xmlns:p14="http://schemas.microsoft.com/office/powerpoint/2010/main" val="132812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63682" y="251640"/>
            <a:ext cx="8229600" cy="381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Non-Roman Law in the Roman Empire</a:t>
            </a:r>
            <a:endParaRPr lang="en-US" altLang="en-US" sz="2400" dirty="0"/>
          </a:p>
        </p:txBody>
      </p:sp>
      <p:sp>
        <p:nvSpPr>
          <p:cNvPr id="8" name="TextBox 7"/>
          <p:cNvSpPr txBox="1"/>
          <p:nvPr/>
        </p:nvSpPr>
        <p:spPr>
          <a:xfrm>
            <a:off x="363682" y="872531"/>
            <a:ext cx="8780318" cy="4093428"/>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Citizen </a:t>
            </a:r>
            <a:r>
              <a:rPr lang="en-US" sz="2000" dirty="0">
                <a:solidFill>
                  <a:schemeClr val="bg1"/>
                </a:solidFill>
              </a:rPr>
              <a:t>and non-citizen, mixtures of Roman and non-Roman law.</a:t>
            </a:r>
          </a:p>
          <a:p>
            <a:pPr marL="342900" indent="-342900">
              <a:buFont typeface="Arial" panose="020B0604020202020204" pitchFamily="34" charset="0"/>
              <a:buChar char="•"/>
              <a:defRPr/>
            </a:pPr>
            <a:endParaRPr lang="en-US" sz="2000" dirty="0" smtClean="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example of Greco-Roman Egypt</a:t>
            </a:r>
          </a:p>
          <a:p>
            <a:pPr marL="342900" indent="-342900">
              <a:buFont typeface="Arial" panose="020B0604020202020204" pitchFamily="34" charset="0"/>
              <a:buChar char="•"/>
              <a:defRPr/>
            </a:pPr>
            <a:endParaRPr lang="en-US" sz="2000" dirty="0" smtClean="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mercantile law of the Eastern Mediterranean, e.g., the giving of </a:t>
            </a:r>
            <a:r>
              <a:rPr lang="en-US" sz="2000" i="1" dirty="0">
                <a:solidFill>
                  <a:schemeClr val="bg1"/>
                </a:solidFill>
              </a:rPr>
              <a:t>arrha</a:t>
            </a:r>
            <a:r>
              <a:rPr lang="en-US" sz="2000" dirty="0">
                <a:solidFill>
                  <a:schemeClr val="bg1"/>
                </a:solidFill>
              </a:rPr>
              <a:t> or earnest money.</a:t>
            </a:r>
          </a:p>
          <a:p>
            <a:pPr marL="342900" indent="-342900">
              <a:buFont typeface="Arial" panose="020B0604020202020204" pitchFamily="34" charset="0"/>
              <a:buChar char="•"/>
              <a:defRPr/>
            </a:pPr>
            <a:endParaRPr lang="en-US" sz="2000" dirty="0" smtClean="0">
              <a:solidFill>
                <a:schemeClr val="bg1"/>
              </a:solidFill>
            </a:endParaRPr>
          </a:p>
          <a:p>
            <a:pPr marL="342900" indent="-342900">
              <a:buFont typeface="Arial" panose="020B0604020202020204" pitchFamily="34" charset="0"/>
              <a:buChar char="•"/>
              <a:defRPr/>
            </a:pPr>
            <a:r>
              <a:rPr lang="en-US" sz="2000" dirty="0" smtClean="0">
                <a:solidFill>
                  <a:schemeClr val="bg1"/>
                </a:solidFill>
              </a:rPr>
              <a:t>Celtic </a:t>
            </a:r>
            <a:r>
              <a:rPr lang="en-US" sz="2000" dirty="0">
                <a:solidFill>
                  <a:schemeClr val="bg1"/>
                </a:solidFill>
              </a:rPr>
              <a:t>elements in the West? The Ligurian inheritance law?</a:t>
            </a:r>
          </a:p>
          <a:p>
            <a:pPr marL="342900" indent="-342900">
              <a:buFont typeface="Arial" panose="020B0604020202020204" pitchFamily="34" charset="0"/>
              <a:buChar char="•"/>
              <a:defRPr/>
            </a:pPr>
            <a:endParaRPr lang="en-US" sz="2000" dirty="0" smtClean="0">
              <a:solidFill>
                <a:schemeClr val="bg1"/>
              </a:solidFill>
            </a:endParaRPr>
          </a:p>
          <a:p>
            <a:pPr marL="342900" indent="-342900">
              <a:buFont typeface="Arial" panose="020B0604020202020204" pitchFamily="34" charset="0"/>
              <a:buChar char="•"/>
              <a:defRPr/>
            </a:pPr>
            <a:r>
              <a:rPr lang="en-US" sz="2000" dirty="0" smtClean="0">
                <a:solidFill>
                  <a:schemeClr val="bg1"/>
                </a:solidFill>
              </a:rPr>
              <a:t>Bottom </a:t>
            </a:r>
            <a:r>
              <a:rPr lang="en-US" sz="2000" dirty="0">
                <a:solidFill>
                  <a:schemeClr val="bg1"/>
                </a:solidFill>
              </a:rPr>
              <a:t>line: the most important non-Roman and non-canonic elements in Western European law that are not the product of medieval and modern developments are probably, at least in some sense, Germanic in origin.</a:t>
            </a:r>
          </a:p>
          <a:p>
            <a:pPr marL="342900" indent="-342900">
              <a:buFont typeface="Arial" panose="020B0604020202020204" pitchFamily="34" charset="0"/>
              <a:buChar char="•"/>
              <a:defRPr/>
            </a:pP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Rectangle 1"/>
          <p:cNvSpPr>
            <a:spLocks noChangeArrowheads="1"/>
          </p:cNvSpPr>
          <p:nvPr/>
        </p:nvSpPr>
        <p:spPr bwMode="auto">
          <a:xfrm flipV="1">
            <a:off x="-278296" y="355710"/>
            <a:ext cx="94222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“Pur avoider le stuffing del rolls ove multip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0"/>
            <a:ext cx="8686800" cy="6836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Later vernacular laws</a:t>
            </a:r>
            <a:endParaRPr lang="en-US" altLang="en-US" sz="2400" dirty="0"/>
          </a:p>
        </p:txBody>
      </p:sp>
      <p:sp>
        <p:nvSpPr>
          <p:cNvPr id="8" name="TextBox 7"/>
          <p:cNvSpPr txBox="1"/>
          <p:nvPr/>
        </p:nvSpPr>
        <p:spPr>
          <a:xfrm>
            <a:off x="457200" y="1163781"/>
            <a:ext cx="8063345" cy="1938992"/>
          </a:xfrm>
          <a:prstGeom prst="rect">
            <a:avLst/>
          </a:prstGeom>
          <a:noFill/>
        </p:spPr>
        <p:txBody>
          <a:bodyPr wrap="square">
            <a:spAutoFit/>
          </a:bodyPr>
          <a:lstStyle/>
          <a:p>
            <a:pPr>
              <a:defRPr/>
            </a:pPr>
            <a:r>
              <a:rPr lang="en-US" sz="2000" dirty="0" smtClean="0">
                <a:solidFill>
                  <a:schemeClr val="bg1"/>
                </a:solidFill>
              </a:rPr>
              <a:t>At </a:t>
            </a:r>
            <a:r>
              <a:rPr lang="en-US" sz="2000" dirty="0">
                <a:solidFill>
                  <a:schemeClr val="bg1"/>
                </a:solidFill>
              </a:rPr>
              <a:t>various times in the Middle Ages various rulers or groups in what is now Norway, Sweden, Denmark and Iceland issued material (always in the vernacular) that is in the style and form of the early Germanic laws. Perhaps the most interesting is the one called the </a:t>
            </a:r>
            <a:r>
              <a:rPr lang="en-US" sz="2000" i="1" dirty="0">
                <a:solidFill>
                  <a:schemeClr val="bg1"/>
                </a:solidFill>
              </a:rPr>
              <a:t>Grágás</a:t>
            </a:r>
            <a:r>
              <a:rPr lang="en-US" sz="2000" dirty="0">
                <a:solidFill>
                  <a:schemeClr val="bg1"/>
                </a:solidFill>
              </a:rPr>
              <a:t> (Grey Goose), which comes from Iceland in the 12th century. Some scholars believe that some of the material in these laws is very old indeed.</a:t>
            </a:r>
            <a:endParaRPr lang="en-US" sz="1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880295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0"/>
            <a:ext cx="8686800" cy="4102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Æthelberht’s laws</a:t>
            </a:r>
            <a:endParaRPr lang="en-US" altLang="en-US" sz="2400" dirty="0"/>
          </a:p>
        </p:txBody>
      </p:sp>
      <p:sp>
        <p:nvSpPr>
          <p:cNvPr id="8" name="TextBox 7"/>
          <p:cNvSpPr txBox="1"/>
          <p:nvPr/>
        </p:nvSpPr>
        <p:spPr>
          <a:xfrm>
            <a:off x="457200" y="1067528"/>
            <a:ext cx="8686800" cy="1015663"/>
          </a:xfrm>
          <a:prstGeom prst="rect">
            <a:avLst/>
          </a:prstGeom>
          <a:noFill/>
        </p:spPr>
        <p:txBody>
          <a:bodyPr wrap="square">
            <a:spAutoFit/>
          </a:bodyPr>
          <a:lstStyle/>
          <a:p>
            <a:pPr>
              <a:defRPr/>
            </a:pPr>
            <a:r>
              <a:rPr lang="en-US" sz="2000" dirty="0">
                <a:solidFill>
                  <a:schemeClr val="bg1"/>
                </a:solidFill>
              </a:rPr>
              <a:t>Æthelberht was king of Kent, today a small county in the very southeast of England. The boundaries of his kingdom were probably roughly those of the modern county</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13314" name="Picture 2" descr="http://www.itraveluk.co.uk/maps/england/county/kent-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058" y="2260382"/>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66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0"/>
            <a:ext cx="8686800" cy="4102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Æthelberht’s </a:t>
            </a:r>
            <a:r>
              <a:rPr lang="en-US" sz="2400" dirty="0" smtClean="0"/>
              <a:t>laws according to Bede</a:t>
            </a:r>
            <a:endParaRPr lang="en-US" altLang="en-US" sz="2400" dirty="0"/>
          </a:p>
        </p:txBody>
      </p:sp>
      <p:sp>
        <p:nvSpPr>
          <p:cNvPr id="8" name="TextBox 7"/>
          <p:cNvSpPr txBox="1"/>
          <p:nvPr/>
        </p:nvSpPr>
        <p:spPr>
          <a:xfrm>
            <a:off x="457200" y="1127942"/>
            <a:ext cx="8686800" cy="2862322"/>
          </a:xfrm>
          <a:prstGeom prst="rect">
            <a:avLst/>
          </a:prstGeom>
          <a:noFill/>
        </p:spPr>
        <p:txBody>
          <a:bodyPr wrap="square">
            <a:spAutoFit/>
          </a:bodyPr>
          <a:lstStyle/>
          <a:p>
            <a:pPr>
              <a:defRPr/>
            </a:pPr>
            <a:r>
              <a:rPr lang="en-US" sz="2000" i="1" dirty="0" smtClean="0">
                <a:solidFill>
                  <a:schemeClr val="bg1"/>
                </a:solidFill>
              </a:rPr>
              <a:t>“</a:t>
            </a:r>
            <a:r>
              <a:rPr lang="en-US" sz="2000" dirty="0" smtClean="0">
                <a:solidFill>
                  <a:schemeClr val="bg1"/>
                </a:solidFill>
              </a:rPr>
              <a:t>In </a:t>
            </a:r>
            <a:r>
              <a:rPr lang="en-US" sz="2000" dirty="0">
                <a:solidFill>
                  <a:schemeClr val="bg1"/>
                </a:solidFill>
              </a:rPr>
              <a:t>the year of our </a:t>
            </a:r>
            <a:r>
              <a:rPr lang="en-US" sz="2000" dirty="0" smtClean="0">
                <a:solidFill>
                  <a:schemeClr val="bg1"/>
                </a:solidFill>
              </a:rPr>
              <a:t>Lord’s </a:t>
            </a:r>
            <a:r>
              <a:rPr lang="en-US" sz="2000" dirty="0">
                <a:solidFill>
                  <a:schemeClr val="bg1"/>
                </a:solidFill>
              </a:rPr>
              <a:t>incarnation 616, which is the 21st year after Augustine with his companions was sent [by Pope Gregory the Great] to preach to the nation of the English, Ethelbert, king of the people of Kent, after his temporal kingdom which he held most gloriously for 56 years, entered into the eternal joys of the heavenly kingdom. He was indeed the third of the kings in the nation of the English to hold dominion over all their southern provinces, which are divided from the northern by the river Humber and boundaries adjoining it; but the first of them all to ascend to the heavenly kingdom</a:t>
            </a:r>
            <a:r>
              <a:rPr lang="en-US" sz="2000" dirty="0" smtClean="0">
                <a:solidFill>
                  <a:schemeClr val="bg1"/>
                </a:solidFill>
              </a:rPr>
              <a:t>. . . .</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447303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0"/>
            <a:ext cx="8686800" cy="4102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Æthelberht’s </a:t>
            </a:r>
            <a:r>
              <a:rPr lang="en-US" sz="2400" dirty="0" smtClean="0"/>
              <a:t>laws according to Bede (cont’d)</a:t>
            </a:r>
            <a:endParaRPr lang="en-US" altLang="en-US" sz="2400" dirty="0"/>
          </a:p>
        </p:txBody>
      </p:sp>
      <p:sp>
        <p:nvSpPr>
          <p:cNvPr id="8" name="TextBox 7"/>
          <p:cNvSpPr txBox="1"/>
          <p:nvPr/>
        </p:nvSpPr>
        <p:spPr>
          <a:xfrm>
            <a:off x="457200" y="1127942"/>
            <a:ext cx="8686800" cy="3477875"/>
          </a:xfrm>
          <a:prstGeom prst="rect">
            <a:avLst/>
          </a:prstGeom>
          <a:noFill/>
        </p:spPr>
        <p:txBody>
          <a:bodyPr wrap="square">
            <a:spAutoFit/>
          </a:bodyPr>
          <a:lstStyle/>
          <a:p>
            <a:pPr>
              <a:defRPr/>
            </a:pPr>
            <a:r>
              <a:rPr lang="en-US" sz="2000" i="1" dirty="0" smtClean="0">
                <a:solidFill>
                  <a:schemeClr val="bg1"/>
                </a:solidFill>
              </a:rPr>
              <a:t>‘</a:t>
            </a:r>
            <a:r>
              <a:rPr lang="en-US" sz="2000" dirty="0" smtClean="0">
                <a:solidFill>
                  <a:schemeClr val="bg1"/>
                </a:solidFill>
              </a:rPr>
              <a:t>‘</a:t>
            </a:r>
            <a:r>
              <a:rPr lang="en-US" sz="2000" dirty="0">
                <a:solidFill>
                  <a:schemeClr val="bg1"/>
                </a:solidFill>
              </a:rPr>
              <a:t>King Ethelbert died on 24 February . . . and was buried in the chapel of St Martin within the church of the blessed Apostles Peter and Paul, where also Queen Berhta lies buried. Among the other benefits which in his care for his people he conferred on them, he also established for them with the advice of his councillors [cum consilio sapientium] judicial decrees [</a:t>
            </a:r>
            <a:r>
              <a:rPr lang="en-US" sz="2000" i="1" dirty="0">
                <a:solidFill>
                  <a:schemeClr val="bg1"/>
                </a:solidFill>
              </a:rPr>
              <a:t>decreta iudicialia</a:t>
            </a:r>
            <a:r>
              <a:rPr lang="en-US" sz="2000" dirty="0">
                <a:solidFill>
                  <a:schemeClr val="bg1"/>
                </a:solidFill>
              </a:rPr>
              <a:t>] after the example of the Romans [iuxta exempla Romanorum], which, written in the English language, are preserved to this day and observed by them; in which he first laid down how he who would steal any of the property of the Church, of the bishop, or of other orders, ought to make amends for it, desiring to give protection to those whom, along with their teaching, he had received</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3383953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7745"/>
            <a:ext cx="8686800" cy="4102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Is Bede to be believed?</a:t>
            </a:r>
            <a:endParaRPr lang="en-US" altLang="en-US" sz="2400" dirty="0"/>
          </a:p>
        </p:txBody>
      </p:sp>
      <p:sp>
        <p:nvSpPr>
          <p:cNvPr id="8" name="TextBox 7"/>
          <p:cNvSpPr txBox="1"/>
          <p:nvPr/>
        </p:nvSpPr>
        <p:spPr>
          <a:xfrm>
            <a:off x="457200" y="1169924"/>
            <a:ext cx="8686800" cy="3170099"/>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Did </a:t>
            </a:r>
            <a:r>
              <a:rPr lang="en-US" sz="2000" dirty="0">
                <a:solidFill>
                  <a:schemeClr val="bg1"/>
                </a:solidFill>
              </a:rPr>
              <a:t>Æthelberht become a Christian</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Does </a:t>
            </a:r>
            <a:r>
              <a:rPr lang="en-US" sz="2000" dirty="0">
                <a:solidFill>
                  <a:schemeClr val="bg1"/>
                </a:solidFill>
              </a:rPr>
              <a:t>the text that Bede had correspond to ours? (We may be missing a prologue. The other two Kentish laws that survive from later in the 7th century both have </a:t>
            </a:r>
            <a:r>
              <a:rPr lang="en-US" sz="2000" dirty="0" smtClean="0">
                <a:solidFill>
                  <a:schemeClr val="bg1"/>
                </a:solidFill>
              </a:rPr>
              <a:t>prologues [see outline]).</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Did </a:t>
            </a:r>
            <a:r>
              <a:rPr lang="en-US" sz="2000" dirty="0">
                <a:solidFill>
                  <a:schemeClr val="bg1"/>
                </a:solidFill>
              </a:rPr>
              <a:t>Augustine of Canterbury bring literacy to Kent</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possible role of Liudhard, Berhta’s bishop.</a:t>
            </a:r>
          </a:p>
          <a:p>
            <a:pPr marL="342900" indent="-342900">
              <a:buFont typeface="Arial" panose="020B0604020202020204" pitchFamily="34" charset="0"/>
              <a:buChar char="•"/>
              <a:defRPr/>
            </a:pP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3707943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92572"/>
            <a:ext cx="8686800" cy="482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The manuscript</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Rectangle 1"/>
          <p:cNvSpPr/>
          <p:nvPr/>
        </p:nvSpPr>
        <p:spPr>
          <a:xfrm>
            <a:off x="457200" y="6046803"/>
            <a:ext cx="8518358" cy="584775"/>
          </a:xfrm>
          <a:prstGeom prst="rect">
            <a:avLst/>
          </a:prstGeom>
        </p:spPr>
        <p:txBody>
          <a:bodyPr wrap="square">
            <a:spAutoFit/>
          </a:bodyPr>
          <a:lstStyle/>
          <a:p>
            <a:r>
              <a:rPr lang="en-US" sz="1600" dirty="0" smtClean="0">
                <a:solidFill>
                  <a:schemeClr val="bg1"/>
                </a:solidFill>
              </a:rPr>
              <a:t>The </a:t>
            </a:r>
            <a:r>
              <a:rPr lang="en-US" sz="1600" dirty="0">
                <a:solidFill>
                  <a:schemeClr val="bg1"/>
                </a:solidFill>
              </a:rPr>
              <a:t>first page of the only manuscript copy, the </a:t>
            </a:r>
            <a:r>
              <a:rPr lang="en-US" sz="1600" i="1" dirty="0">
                <a:solidFill>
                  <a:schemeClr val="bg1"/>
                </a:solidFill>
              </a:rPr>
              <a:t>Textus Roffensis</a:t>
            </a:r>
            <a:r>
              <a:rPr lang="en-US" sz="1600" dirty="0">
                <a:solidFill>
                  <a:schemeClr val="bg1"/>
                </a:solidFill>
              </a:rPr>
              <a:t>, from the collection of the Dean and Chapter of Rochester Cathedral, now housed </a:t>
            </a:r>
            <a:r>
              <a:rPr lang="en-US" sz="1600" dirty="0" smtClean="0">
                <a:solidFill>
                  <a:schemeClr val="bg1"/>
                </a:solidFill>
              </a:rPr>
              <a:t>in </a:t>
            </a:r>
            <a:r>
              <a:rPr lang="en-US" sz="1600" dirty="0">
                <a:solidFill>
                  <a:schemeClr val="bg1"/>
                </a:solidFill>
              </a:rPr>
              <a:t>Rochester Cathedral.</a:t>
            </a:r>
            <a:endParaRPr lang="en-US" sz="1600" dirty="0">
              <a:solidFill>
                <a:schemeClr val="bg1"/>
              </a:solidFill>
            </a:endParaRPr>
          </a:p>
        </p:txBody>
      </p:sp>
      <p:pic>
        <p:nvPicPr>
          <p:cNvPr id="14338" name="Picture 2" descr="TextusRoff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226" y="0"/>
            <a:ext cx="3895725"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869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08744" y="370801"/>
            <a:ext cx="8686800" cy="482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The manuscript (bw)</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Rectangle 1"/>
          <p:cNvSpPr/>
          <p:nvPr/>
        </p:nvSpPr>
        <p:spPr>
          <a:xfrm>
            <a:off x="457200" y="6046803"/>
            <a:ext cx="8518358" cy="584775"/>
          </a:xfrm>
          <a:prstGeom prst="rect">
            <a:avLst/>
          </a:prstGeom>
        </p:spPr>
        <p:txBody>
          <a:bodyPr wrap="square">
            <a:spAutoFit/>
          </a:bodyPr>
          <a:lstStyle/>
          <a:p>
            <a:r>
              <a:rPr lang="en-US" sz="1600" dirty="0" smtClean="0">
                <a:solidFill>
                  <a:schemeClr val="bg1"/>
                </a:solidFill>
              </a:rPr>
              <a:t>The </a:t>
            </a:r>
            <a:r>
              <a:rPr lang="en-US" sz="1600" dirty="0">
                <a:solidFill>
                  <a:schemeClr val="bg1"/>
                </a:solidFill>
              </a:rPr>
              <a:t>first page of the only manuscript copy, the </a:t>
            </a:r>
            <a:r>
              <a:rPr lang="en-US" sz="1600" i="1" dirty="0">
                <a:solidFill>
                  <a:schemeClr val="bg1"/>
                </a:solidFill>
              </a:rPr>
              <a:t>Textus Roffensis</a:t>
            </a:r>
            <a:r>
              <a:rPr lang="en-US" sz="1600" dirty="0">
                <a:solidFill>
                  <a:schemeClr val="bg1"/>
                </a:solidFill>
              </a:rPr>
              <a:t>, from the collection of the Dean and Chapter of Rochester Cathedral, now housed </a:t>
            </a:r>
            <a:r>
              <a:rPr lang="en-US" sz="1600" dirty="0" smtClean="0">
                <a:solidFill>
                  <a:schemeClr val="bg1"/>
                </a:solidFill>
              </a:rPr>
              <a:t>in </a:t>
            </a:r>
            <a:r>
              <a:rPr lang="en-US" sz="1600" dirty="0">
                <a:solidFill>
                  <a:schemeClr val="bg1"/>
                </a:solidFill>
              </a:rPr>
              <a:t>Rochester Cathedral.</a:t>
            </a:r>
            <a:endParaRPr lang="en-US" sz="1600" dirty="0">
              <a:solidFill>
                <a:schemeClr val="bg1"/>
              </a:solidFill>
            </a:endParaRPr>
          </a:p>
        </p:txBody>
      </p:sp>
      <p:pic>
        <p:nvPicPr>
          <p:cNvPr id="15362" name="Picture 2" descr="TextusRoffbw"/>
          <p:cNvPicPr>
            <a:picLocks noChangeAspect="1" noChangeArrowheads="1"/>
          </p:cNvPicPr>
          <p:nvPr/>
        </p:nvPicPr>
        <p:blipFill rotWithShape="1">
          <a:blip r:embed="rId3">
            <a:extLst>
              <a:ext uri="{28A0092B-C50C-407E-A947-70E740481C1C}">
                <a14:useLocalDpi xmlns:a14="http://schemas.microsoft.com/office/drawing/2010/main" val="0"/>
              </a:ext>
            </a:extLst>
          </a:blip>
          <a:srcRect t="1" b="8797"/>
          <a:stretch/>
        </p:blipFill>
        <p:spPr bwMode="auto">
          <a:xfrm>
            <a:off x="3814763" y="217714"/>
            <a:ext cx="3790950" cy="552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597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7515"/>
            <a:ext cx="8686800" cy="482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Notes on the Words in Bede</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Rectangle 1"/>
          <p:cNvSpPr/>
          <p:nvPr/>
        </p:nvSpPr>
        <p:spPr>
          <a:xfrm>
            <a:off x="457200" y="689920"/>
            <a:ext cx="8518358" cy="6093976"/>
          </a:xfrm>
          <a:prstGeom prst="rect">
            <a:avLst/>
          </a:prstGeom>
        </p:spPr>
        <p:txBody>
          <a:bodyPr wrap="square">
            <a:spAutoFit/>
          </a:bodyPr>
          <a:lstStyle/>
          <a:p>
            <a:pPr marL="342900" indent="-342900">
              <a:buFont typeface="Arial" panose="020B0604020202020204" pitchFamily="34" charset="0"/>
              <a:buChar char="•"/>
            </a:pPr>
            <a:r>
              <a:rPr lang="en-US" sz="2000" i="1" dirty="0" smtClean="0">
                <a:solidFill>
                  <a:schemeClr val="bg1"/>
                </a:solidFill>
              </a:rPr>
              <a:t>decreta </a:t>
            </a:r>
            <a:r>
              <a:rPr lang="en-US" sz="2000" i="1" dirty="0">
                <a:solidFill>
                  <a:schemeClr val="bg1"/>
                </a:solidFill>
              </a:rPr>
              <a:t>iudicialia</a:t>
            </a:r>
            <a:r>
              <a:rPr lang="en-US" sz="2000" dirty="0">
                <a:solidFill>
                  <a:schemeClr val="bg1"/>
                </a:solidFill>
              </a:rPr>
              <a:t>. The phrase does not have a technical legal meaning, but </a:t>
            </a:r>
            <a:r>
              <a:rPr lang="en-US" sz="2000" i="1" dirty="0">
                <a:solidFill>
                  <a:schemeClr val="bg1"/>
                </a:solidFill>
              </a:rPr>
              <a:t>decretum</a:t>
            </a:r>
            <a:r>
              <a:rPr lang="en-US" sz="2000" dirty="0">
                <a:solidFill>
                  <a:schemeClr val="bg1"/>
                </a:solidFill>
              </a:rPr>
              <a:t> (the singular of </a:t>
            </a:r>
            <a:r>
              <a:rPr lang="en-US" sz="2000" i="1" dirty="0">
                <a:solidFill>
                  <a:schemeClr val="bg1"/>
                </a:solidFill>
              </a:rPr>
              <a:t>decreta</a:t>
            </a:r>
            <a:r>
              <a:rPr lang="en-US" sz="2000" dirty="0">
                <a:solidFill>
                  <a:schemeClr val="bg1"/>
                </a:solidFill>
              </a:rPr>
              <a:t>) does: a decision of the emperor in a specific legal case. </a:t>
            </a:r>
            <a:r>
              <a:rPr lang="en-US" sz="2000" i="1" dirty="0">
                <a:solidFill>
                  <a:schemeClr val="bg1"/>
                </a:solidFill>
              </a:rPr>
              <a:t>Iudicialia</a:t>
            </a:r>
            <a:r>
              <a:rPr lang="en-US" sz="2000" dirty="0">
                <a:solidFill>
                  <a:schemeClr val="bg1"/>
                </a:solidFill>
              </a:rPr>
              <a:t> is derived from </a:t>
            </a:r>
            <a:r>
              <a:rPr lang="en-US" sz="2000" i="1" dirty="0">
                <a:solidFill>
                  <a:schemeClr val="bg1"/>
                </a:solidFill>
              </a:rPr>
              <a:t>iudex</a:t>
            </a:r>
            <a:r>
              <a:rPr lang="en-US" sz="2000" dirty="0">
                <a:solidFill>
                  <a:schemeClr val="bg1"/>
                </a:solidFill>
              </a:rPr>
              <a:t>, which means </a:t>
            </a:r>
            <a:r>
              <a:rPr lang="en-US" sz="2000" dirty="0" smtClean="0">
                <a:solidFill>
                  <a:schemeClr val="bg1"/>
                </a:solidFill>
              </a:rPr>
              <a:t>‘a judge</a:t>
            </a:r>
            <a:r>
              <a:rPr lang="en-US" sz="2000" dirty="0">
                <a:solidFill>
                  <a:schemeClr val="bg1"/>
                </a:solidFill>
              </a:rPr>
              <a:t>’. The Old English for </a:t>
            </a:r>
            <a:r>
              <a:rPr lang="en-US" sz="2000" i="1" dirty="0">
                <a:solidFill>
                  <a:schemeClr val="bg1"/>
                </a:solidFill>
              </a:rPr>
              <a:t>decreta iudicialia</a:t>
            </a:r>
            <a:r>
              <a:rPr lang="en-US" sz="2000" dirty="0">
                <a:solidFill>
                  <a:schemeClr val="bg1"/>
                </a:solidFill>
              </a:rPr>
              <a:t> is </a:t>
            </a:r>
            <a:r>
              <a:rPr lang="en-US" sz="2000" i="1" dirty="0">
                <a:solidFill>
                  <a:schemeClr val="bg1"/>
                </a:solidFill>
              </a:rPr>
              <a:t>domas</a:t>
            </a:r>
            <a:r>
              <a:rPr lang="en-US" sz="2000" dirty="0">
                <a:solidFill>
                  <a:schemeClr val="bg1"/>
                </a:solidFill>
              </a:rPr>
              <a:t>, which means ‘judgments’. Cf. the Spanish for the Visigothic Laws: </a:t>
            </a:r>
            <a:r>
              <a:rPr lang="en-US" sz="2000" i="1" dirty="0">
                <a:solidFill>
                  <a:schemeClr val="bg1"/>
                </a:solidFill>
              </a:rPr>
              <a:t>fuero juzgo</a:t>
            </a:r>
            <a:r>
              <a:rPr lang="en-US" sz="2000" dirty="0">
                <a:solidFill>
                  <a:schemeClr val="bg1"/>
                </a:solidFill>
              </a:rPr>
              <a:t>, literally ‘the forum of the judge</a:t>
            </a:r>
            <a:r>
              <a:rPr lang="en-US" sz="2000" dirty="0" smtClean="0">
                <a:solidFill>
                  <a:schemeClr val="bg1"/>
                </a:solidFill>
              </a:rPr>
              <a:t>’.</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smtClean="0">
                <a:solidFill>
                  <a:schemeClr val="bg1"/>
                </a:solidFill>
              </a:rPr>
              <a:t>Bede </a:t>
            </a:r>
            <a:r>
              <a:rPr lang="en-US" sz="2000" dirty="0">
                <a:solidFill>
                  <a:schemeClr val="bg1"/>
                </a:solidFill>
              </a:rPr>
              <a:t>does not use either of the Latin words for ‘law’: </a:t>
            </a:r>
            <a:r>
              <a:rPr lang="en-US" sz="2000" i="1" dirty="0">
                <a:solidFill>
                  <a:schemeClr val="bg1"/>
                </a:solidFill>
              </a:rPr>
              <a:t>ius</a:t>
            </a:r>
            <a:r>
              <a:rPr lang="en-US" sz="2000" dirty="0">
                <a:solidFill>
                  <a:schemeClr val="bg1"/>
                </a:solidFill>
              </a:rPr>
              <a:t>, law in the general sense or ‘right’, </a:t>
            </a:r>
            <a:r>
              <a:rPr lang="en-US" sz="2000" i="1" dirty="0">
                <a:solidFill>
                  <a:schemeClr val="bg1"/>
                </a:solidFill>
              </a:rPr>
              <a:t>lex</a:t>
            </a:r>
            <a:r>
              <a:rPr lang="en-US" sz="2000" dirty="0">
                <a:solidFill>
                  <a:schemeClr val="bg1"/>
                </a:solidFill>
              </a:rPr>
              <a:t>, law in the specific sense or statute. The Anglo-Saxons made a similar distinction. The O-E word </a:t>
            </a:r>
            <a:r>
              <a:rPr lang="en-US" sz="2000" i="1" dirty="0">
                <a:solidFill>
                  <a:schemeClr val="bg1"/>
                </a:solidFill>
              </a:rPr>
              <a:t>ae</a:t>
            </a:r>
            <a:r>
              <a:rPr lang="en-US" sz="2000" dirty="0">
                <a:solidFill>
                  <a:schemeClr val="bg1"/>
                </a:solidFill>
              </a:rPr>
              <a:t> or </a:t>
            </a:r>
            <a:r>
              <a:rPr lang="en-US" sz="2000" i="1" dirty="0">
                <a:solidFill>
                  <a:schemeClr val="bg1"/>
                </a:solidFill>
              </a:rPr>
              <a:t>aew</a:t>
            </a:r>
            <a:r>
              <a:rPr lang="en-US" sz="2000" dirty="0">
                <a:solidFill>
                  <a:schemeClr val="bg1"/>
                </a:solidFill>
              </a:rPr>
              <a:t> also means law in a more general sense and is cognate with modGer </a:t>
            </a:r>
            <a:r>
              <a:rPr lang="en-US" sz="2000" i="1" dirty="0">
                <a:solidFill>
                  <a:schemeClr val="bg1"/>
                </a:solidFill>
              </a:rPr>
              <a:t>Ehe</a:t>
            </a:r>
            <a:r>
              <a:rPr lang="en-US" sz="2000" dirty="0">
                <a:solidFill>
                  <a:schemeClr val="bg1"/>
                </a:solidFill>
              </a:rPr>
              <a:t>, ‘marriage’. ‘Fundamental agreement’ might be a good translation. The earliest version of the Salic law of the Franks is called in Latin </a:t>
            </a:r>
            <a:r>
              <a:rPr lang="en-US" sz="2000" i="1" dirty="0">
                <a:solidFill>
                  <a:schemeClr val="bg1"/>
                </a:solidFill>
              </a:rPr>
              <a:t>pactum legis Salicae</a:t>
            </a:r>
            <a:r>
              <a:rPr lang="en-US" sz="2000" dirty="0">
                <a:solidFill>
                  <a:schemeClr val="bg1"/>
                </a:solidFill>
              </a:rPr>
              <a:t>, the agreement of the Salic </a:t>
            </a:r>
            <a:r>
              <a:rPr lang="en-US" sz="2000" dirty="0" smtClean="0">
                <a:solidFill>
                  <a:schemeClr val="bg1"/>
                </a:solidFill>
              </a:rPr>
              <a:t>law.</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i="1" dirty="0" smtClean="0">
                <a:solidFill>
                  <a:schemeClr val="bg1"/>
                </a:solidFill>
              </a:rPr>
              <a:t>iuxta </a:t>
            </a:r>
            <a:r>
              <a:rPr lang="en-US" sz="2000" i="1" dirty="0">
                <a:solidFill>
                  <a:schemeClr val="bg1"/>
                </a:solidFill>
              </a:rPr>
              <a:t>exempla Romanorum</a:t>
            </a:r>
            <a:r>
              <a:rPr lang="en-US" sz="2000" dirty="0">
                <a:solidFill>
                  <a:schemeClr val="bg1"/>
                </a:solidFill>
              </a:rPr>
              <a:t>. Literally, “according to the examples of the Romans.” There is no Roman law in Æthelberht’s laws, not even a hint. Does this simply mean a written law? or a secular law? or like what the Germanic kings were doing in areas that were thought of as still being parts of the Roman empire?</a:t>
            </a:r>
            <a:endParaRPr lang="en-US" sz="2000" dirty="0">
              <a:solidFill>
                <a:schemeClr val="bg1"/>
              </a:solidFill>
            </a:endParaRPr>
          </a:p>
        </p:txBody>
      </p:sp>
    </p:spTree>
    <p:extLst>
      <p:ext uri="{BB962C8B-B14F-4D97-AF65-F5344CB8AC3E}">
        <p14:creationId xmlns:p14="http://schemas.microsoft.com/office/powerpoint/2010/main" val="40482636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92572"/>
            <a:ext cx="8686800" cy="482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Æthelberht’s Laws cc. 1–7, 10 with a Literal Translation</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Rectangle 1"/>
          <p:cNvSpPr/>
          <p:nvPr/>
        </p:nvSpPr>
        <p:spPr>
          <a:xfrm>
            <a:off x="457200" y="917912"/>
            <a:ext cx="8518358" cy="4401205"/>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schemeClr val="bg1"/>
                </a:solidFill>
              </a:rPr>
              <a:t>1.    Godes </a:t>
            </a:r>
            <a:r>
              <a:rPr lang="en-US" sz="2000" dirty="0">
                <a:solidFill>
                  <a:schemeClr val="bg1"/>
                </a:solidFill>
              </a:rPr>
              <a:t>feoh 7 ciricean XII gylde. God’s property and church’s 12 by payment</a:t>
            </a:r>
            <a:r>
              <a:rPr lang="en-US" sz="2000" dirty="0" smtClean="0">
                <a:solidFill>
                  <a:schemeClr val="bg1"/>
                </a:solidFill>
              </a:rPr>
              <a:t>.</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smtClean="0">
                <a:solidFill>
                  <a:schemeClr val="bg1"/>
                </a:solidFill>
              </a:rPr>
              <a:t>2,    Biscopes </a:t>
            </a:r>
            <a:r>
              <a:rPr lang="en-US" sz="2000" dirty="0">
                <a:solidFill>
                  <a:schemeClr val="bg1"/>
                </a:solidFill>
              </a:rPr>
              <a:t>feoh XI gylde. Bishop’s property 11 by payment</a:t>
            </a:r>
            <a:r>
              <a:rPr lang="en-US" sz="2000" dirty="0" smtClean="0">
                <a:solidFill>
                  <a:schemeClr val="bg1"/>
                </a:solidFill>
              </a:rPr>
              <a:t>.</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a:solidFill>
                  <a:schemeClr val="bg1"/>
                </a:solidFill>
              </a:rPr>
              <a:t>3.	Preostes feoh IX gylde. Priest’s property 9 by payment</a:t>
            </a:r>
            <a:r>
              <a:rPr lang="en-US" sz="2000" dirty="0" smtClean="0">
                <a:solidFill>
                  <a:schemeClr val="bg1"/>
                </a:solidFill>
              </a:rPr>
              <a:t>.</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a:solidFill>
                  <a:schemeClr val="bg1"/>
                </a:solidFill>
              </a:rPr>
              <a:t>4.	Diacones feoh VI gylde. Deacon’s property 6 by payment. </a:t>
            </a:r>
            <a:endParaRPr lang="en-US" sz="2000" dirty="0" smtClean="0">
              <a:solidFill>
                <a:schemeClr val="bg1"/>
              </a:solidFill>
            </a:endParaRP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a:solidFill>
                  <a:schemeClr val="bg1"/>
                </a:solidFill>
              </a:rPr>
              <a:t>5.	Cleroces feoh III gylde. Cleric’s property 3 by payment</a:t>
            </a:r>
            <a:r>
              <a:rPr lang="en-US" sz="2000" dirty="0" smtClean="0">
                <a:solidFill>
                  <a:schemeClr val="bg1"/>
                </a:solidFill>
              </a:rPr>
              <a:t>.</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a:solidFill>
                  <a:schemeClr val="bg1"/>
                </a:solidFill>
              </a:rPr>
              <a:t>6.	Ciricfriþ II gylde. Church peace 2 by payment. </a:t>
            </a:r>
            <a:endParaRPr lang="en-US" sz="2000" dirty="0" smtClean="0">
              <a:solidFill>
                <a:schemeClr val="bg1"/>
              </a:solidFill>
            </a:endParaRP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a:solidFill>
                  <a:schemeClr val="bg1"/>
                </a:solidFill>
              </a:rPr>
              <a:t>7.	</a:t>
            </a:r>
            <a:r>
              <a:rPr lang="en-US" sz="2000" dirty="0" smtClean="0">
                <a:solidFill>
                  <a:schemeClr val="bg1"/>
                </a:solidFill>
              </a:rPr>
              <a:t>M[æthl]friþ </a:t>
            </a:r>
            <a:r>
              <a:rPr lang="en-US" sz="2000" dirty="0">
                <a:solidFill>
                  <a:schemeClr val="bg1"/>
                </a:solidFill>
              </a:rPr>
              <a:t>II gylde. Assembly peace 2 by payment</a:t>
            </a:r>
            <a:r>
              <a:rPr lang="en-US" sz="2000" dirty="0" smtClean="0">
                <a:solidFill>
                  <a:schemeClr val="bg1"/>
                </a:solidFill>
              </a:rPr>
              <a:t>.</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a:solidFill>
                  <a:schemeClr val="bg1"/>
                </a:solidFill>
              </a:rPr>
              <a:t>10.	Gif frigman cyninge stele, IX gylde forgylde. If a freeman steals from the king, let him pay forth 9 by payment.</a:t>
            </a:r>
          </a:p>
        </p:txBody>
      </p:sp>
    </p:spTree>
    <p:extLst>
      <p:ext uri="{BB962C8B-B14F-4D97-AF65-F5344CB8AC3E}">
        <p14:creationId xmlns:p14="http://schemas.microsoft.com/office/powerpoint/2010/main" val="1224728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92572"/>
            <a:ext cx="8686800" cy="482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Method</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Rectangle 1"/>
          <p:cNvSpPr/>
          <p:nvPr/>
        </p:nvSpPr>
        <p:spPr>
          <a:xfrm>
            <a:off x="457200" y="1326985"/>
            <a:ext cx="8518358" cy="1938992"/>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schemeClr val="bg1"/>
                </a:solidFill>
              </a:rPr>
              <a:t>Elaboration</a:t>
            </a:r>
            <a:r>
              <a:rPr lang="en-US" sz="2000" dirty="0">
                <a:solidFill>
                  <a:schemeClr val="bg1"/>
                </a:solidFill>
              </a:rPr>
              <a:t>, most notably in cc. </a:t>
            </a:r>
            <a:r>
              <a:rPr lang="en-US" sz="2000" dirty="0" smtClean="0">
                <a:solidFill>
                  <a:schemeClr val="bg1"/>
                </a:solidFill>
              </a:rPr>
              <a:t>32–71.</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Analogy</a:t>
            </a:r>
            <a:r>
              <a:rPr lang="en-US" sz="2000" dirty="0">
                <a:solidFill>
                  <a:schemeClr val="bg1"/>
                </a:solidFill>
              </a:rPr>
              <a:t>, implied in many of the provisions to the extent that we doubt that they are all real cases. It seems to be reasonably explicit in cc. 6–7.</a:t>
            </a:r>
          </a:p>
          <a:p>
            <a:pPr marL="342900" indent="-34290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2224606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63682" y="115888"/>
            <a:ext cx="8229600" cy="381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The Germanic Invasions</a:t>
            </a:r>
            <a:endParaRPr lang="en-US" altLang="en-US" sz="2400" dirty="0"/>
          </a:p>
        </p:txBody>
      </p:sp>
      <p:sp>
        <p:nvSpPr>
          <p:cNvPr id="8" name="TextBox 7"/>
          <p:cNvSpPr txBox="1"/>
          <p:nvPr/>
        </p:nvSpPr>
        <p:spPr>
          <a:xfrm>
            <a:off x="363682" y="4642734"/>
            <a:ext cx="8780318" cy="2246769"/>
          </a:xfrm>
          <a:prstGeom prst="rect">
            <a:avLst/>
          </a:prstGeom>
          <a:noFill/>
        </p:spPr>
        <p:txBody>
          <a:bodyPr wrap="square">
            <a:spAutoFit/>
          </a:bodyPr>
          <a:lstStyle/>
          <a:p>
            <a:pPr>
              <a:defRPr/>
            </a:pPr>
            <a:r>
              <a:rPr lang="en-US" sz="2000" dirty="0">
                <a:solidFill>
                  <a:schemeClr val="bg1"/>
                </a:solidFill>
              </a:rPr>
              <a:t>The map might be entitled all-hell-breaks-loose, and there are even more inelegant ways to describe it. As we will see, the map probably exaggerates the amount of disruption, but it does show that between the years 150 and 1000, a great many tribes, mostly, but not exclusively, Germanic, made their way into what was, or had formerly been, the Roman empire in the West, and this development had far-reaching consequences for Western European history and particularly for its law.</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Rectangle 1"/>
          <p:cNvSpPr>
            <a:spLocks noChangeArrowheads="1"/>
          </p:cNvSpPr>
          <p:nvPr/>
        </p:nvSpPr>
        <p:spPr bwMode="auto">
          <a:xfrm flipV="1">
            <a:off x="-278296" y="355710"/>
            <a:ext cx="94222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“Pur avoider le stuffing del rolls ove multip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01_Shep045_11_01_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6682" y="632709"/>
            <a:ext cx="59436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476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92572"/>
            <a:ext cx="8686800" cy="482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Outline of Æthelberht's Laws</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Rectangle 1"/>
          <p:cNvSpPr/>
          <p:nvPr/>
        </p:nvSpPr>
        <p:spPr>
          <a:xfrm>
            <a:off x="457200" y="917912"/>
            <a:ext cx="8518358" cy="4401205"/>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Church cc. </a:t>
            </a:r>
            <a:r>
              <a:rPr lang="en-US" sz="2000" dirty="0" smtClean="0">
                <a:solidFill>
                  <a:schemeClr val="bg1"/>
                </a:solidFill>
              </a:rPr>
              <a:t>1–7</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king cc. </a:t>
            </a:r>
            <a:r>
              <a:rPr lang="en-US" sz="2000" dirty="0" smtClean="0">
                <a:solidFill>
                  <a:schemeClr val="bg1"/>
                </a:solidFill>
              </a:rPr>
              <a:t>8–17</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Eorls </a:t>
            </a:r>
            <a:r>
              <a:rPr lang="en-US" sz="2000" dirty="0">
                <a:solidFill>
                  <a:schemeClr val="bg1"/>
                </a:solidFill>
              </a:rPr>
              <a:t>cc. </a:t>
            </a:r>
            <a:r>
              <a:rPr lang="en-US" sz="2000" dirty="0" smtClean="0">
                <a:solidFill>
                  <a:schemeClr val="bg1"/>
                </a:solidFill>
              </a:rPr>
              <a:t>18–19</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Ceorls </a:t>
            </a:r>
            <a:r>
              <a:rPr lang="en-US" sz="2000" dirty="0">
                <a:solidFill>
                  <a:schemeClr val="bg1"/>
                </a:solidFill>
              </a:rPr>
              <a:t>cc. </a:t>
            </a:r>
            <a:r>
              <a:rPr lang="en-US" sz="2000" dirty="0" smtClean="0">
                <a:solidFill>
                  <a:schemeClr val="bg1"/>
                </a:solidFill>
              </a:rPr>
              <a:t>20–71</a:t>
            </a:r>
          </a:p>
          <a:p>
            <a:pPr marL="342900" indent="-342900">
              <a:buFont typeface="Arial" panose="020B0604020202020204" pitchFamily="34" charset="0"/>
              <a:buChar char="•"/>
            </a:pPr>
            <a:endParaRPr lang="en-US" sz="1000" dirty="0">
              <a:solidFill>
                <a:schemeClr val="bg1"/>
              </a:solidFill>
            </a:endParaRPr>
          </a:p>
          <a:p>
            <a:pPr marL="800100" lvl="1" indent="-342900">
              <a:buFont typeface="Arial" panose="020B0604020202020204" pitchFamily="34" charset="0"/>
              <a:buChar char="•"/>
            </a:pPr>
            <a:r>
              <a:rPr lang="en-US" sz="2000" dirty="0" smtClean="0">
                <a:solidFill>
                  <a:schemeClr val="bg1"/>
                </a:solidFill>
              </a:rPr>
              <a:t>c</a:t>
            </a:r>
            <a:r>
              <a:rPr lang="en-US" sz="2000" dirty="0">
                <a:solidFill>
                  <a:schemeClr val="bg1"/>
                </a:solidFill>
              </a:rPr>
              <a:t>. 20–31 </a:t>
            </a:r>
            <a:r>
              <a:rPr lang="en-US" sz="2000" i="1" dirty="0">
                <a:solidFill>
                  <a:schemeClr val="bg1"/>
                </a:solidFill>
              </a:rPr>
              <a:t>mundbyrd</a:t>
            </a:r>
            <a:r>
              <a:rPr lang="en-US" sz="2000" dirty="0">
                <a:solidFill>
                  <a:schemeClr val="bg1"/>
                </a:solidFill>
              </a:rPr>
              <a:t>, </a:t>
            </a:r>
            <a:r>
              <a:rPr lang="en-US" sz="2000" i="1" dirty="0">
                <a:solidFill>
                  <a:schemeClr val="bg1"/>
                </a:solidFill>
              </a:rPr>
              <a:t>wergeld</a:t>
            </a:r>
            <a:r>
              <a:rPr lang="en-US" sz="2000" dirty="0">
                <a:solidFill>
                  <a:schemeClr val="bg1"/>
                </a:solidFill>
              </a:rPr>
              <a:t>, property </a:t>
            </a:r>
            <a:r>
              <a:rPr lang="en-US" sz="2000" dirty="0" smtClean="0">
                <a:solidFill>
                  <a:schemeClr val="bg1"/>
                </a:solidFill>
              </a:rPr>
              <a:t>offenses</a:t>
            </a:r>
          </a:p>
          <a:p>
            <a:pPr marL="800100" lvl="1" indent="-342900">
              <a:buFont typeface="Arial" panose="020B0604020202020204" pitchFamily="34" charset="0"/>
              <a:buChar char="•"/>
            </a:pPr>
            <a:endParaRPr lang="en-US" sz="1000" dirty="0">
              <a:solidFill>
                <a:schemeClr val="bg1"/>
              </a:solidFill>
            </a:endParaRPr>
          </a:p>
          <a:p>
            <a:pPr marL="800100" lvl="1" indent="-342900">
              <a:buFont typeface="Arial" panose="020B0604020202020204" pitchFamily="34" charset="0"/>
              <a:buChar char="•"/>
            </a:pPr>
            <a:r>
              <a:rPr lang="en-US" sz="2000" dirty="0" smtClean="0">
                <a:solidFill>
                  <a:schemeClr val="bg1"/>
                </a:solidFill>
              </a:rPr>
              <a:t>c</a:t>
            </a:r>
            <a:r>
              <a:rPr lang="en-US" sz="2000" dirty="0">
                <a:solidFill>
                  <a:schemeClr val="bg1"/>
                </a:solidFill>
              </a:rPr>
              <a:t>. 32–71 personal injury, arranged from head to </a:t>
            </a:r>
            <a:r>
              <a:rPr lang="en-US" sz="2000" dirty="0" smtClean="0">
                <a:solidFill>
                  <a:schemeClr val="bg1"/>
                </a:solidFill>
              </a:rPr>
              <a:t>toe</a:t>
            </a:r>
          </a:p>
          <a:p>
            <a:pPr marL="800100" lvl="1"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Women </a:t>
            </a:r>
            <a:r>
              <a:rPr lang="en-US" sz="2000" dirty="0">
                <a:solidFill>
                  <a:schemeClr val="bg1"/>
                </a:solidFill>
              </a:rPr>
              <a:t>cc. </a:t>
            </a:r>
            <a:r>
              <a:rPr lang="en-US" sz="2000" dirty="0" smtClean="0">
                <a:solidFill>
                  <a:schemeClr val="bg1"/>
                </a:solidFill>
              </a:rPr>
              <a:t>72–77</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Servants</a:t>
            </a:r>
            <a:r>
              <a:rPr lang="en-US" sz="2000" dirty="0">
                <a:solidFill>
                  <a:schemeClr val="bg1"/>
                </a:solidFill>
              </a:rPr>
              <a:t>, slaves cc. 78–83</a:t>
            </a:r>
          </a:p>
        </p:txBody>
      </p:sp>
    </p:spTree>
    <p:extLst>
      <p:ext uri="{BB962C8B-B14F-4D97-AF65-F5344CB8AC3E}">
        <p14:creationId xmlns:p14="http://schemas.microsoft.com/office/powerpoint/2010/main" val="566196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92572"/>
            <a:ext cx="8686800" cy="482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Basic concepts</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Rectangle 1"/>
          <p:cNvSpPr/>
          <p:nvPr/>
        </p:nvSpPr>
        <p:spPr>
          <a:xfrm>
            <a:off x="457200" y="917912"/>
            <a:ext cx="8518358" cy="4862870"/>
          </a:xfrm>
          <a:prstGeom prst="rect">
            <a:avLst/>
          </a:prstGeom>
        </p:spPr>
        <p:txBody>
          <a:bodyPr wrap="square">
            <a:spAutoFit/>
          </a:bodyPr>
          <a:lstStyle/>
          <a:p>
            <a:endParaRPr lang="en-US" sz="500" dirty="0">
              <a:solidFill>
                <a:schemeClr val="bg1"/>
              </a:solidFill>
            </a:endParaRPr>
          </a:p>
          <a:p>
            <a:pPr marL="342900" indent="-342900">
              <a:buFont typeface="Arial" panose="020B0604020202020204" pitchFamily="34" charset="0"/>
              <a:buChar char="•"/>
            </a:pPr>
            <a:r>
              <a:rPr lang="en-US" sz="2000" i="1" dirty="0" smtClean="0">
                <a:solidFill>
                  <a:schemeClr val="bg1"/>
                </a:solidFill>
              </a:rPr>
              <a:t>wergeld</a:t>
            </a:r>
            <a:r>
              <a:rPr lang="en-US" sz="2000" dirty="0">
                <a:solidFill>
                  <a:schemeClr val="bg1"/>
                </a:solidFill>
              </a:rPr>
              <a:t>. </a:t>
            </a:r>
            <a:r>
              <a:rPr lang="en-US" sz="2000" i="1" dirty="0">
                <a:solidFill>
                  <a:schemeClr val="bg1"/>
                </a:solidFill>
              </a:rPr>
              <a:t>We</a:t>
            </a:r>
            <a:r>
              <a:rPr lang="en-US" sz="2000" dirty="0">
                <a:solidFill>
                  <a:schemeClr val="bg1"/>
                </a:solidFill>
              </a:rPr>
              <a:t>r is cognate with Latin </a:t>
            </a:r>
            <a:r>
              <a:rPr lang="en-US" sz="2000" i="1" dirty="0">
                <a:solidFill>
                  <a:schemeClr val="bg1"/>
                </a:solidFill>
              </a:rPr>
              <a:t>vir</a:t>
            </a:r>
            <a:r>
              <a:rPr lang="en-US" sz="2000" dirty="0">
                <a:solidFill>
                  <a:schemeClr val="bg1"/>
                </a:solidFill>
              </a:rPr>
              <a:t>, a male person; </a:t>
            </a:r>
            <a:r>
              <a:rPr lang="en-US" sz="2000" i="1" dirty="0">
                <a:solidFill>
                  <a:schemeClr val="bg1"/>
                </a:solidFill>
              </a:rPr>
              <a:t>geld</a:t>
            </a:r>
            <a:r>
              <a:rPr lang="en-US" sz="2000" dirty="0">
                <a:solidFill>
                  <a:schemeClr val="bg1"/>
                </a:solidFill>
              </a:rPr>
              <a:t> is our word ‘gold’ but it’s broader: literally ‘man-payment’ or ‘man-price</a:t>
            </a:r>
            <a:r>
              <a:rPr lang="en-US" sz="2000" dirty="0" smtClean="0">
                <a:solidFill>
                  <a:schemeClr val="bg1"/>
                </a:solidFill>
              </a:rPr>
              <a:t>’.</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i="1" dirty="0" smtClean="0">
                <a:solidFill>
                  <a:schemeClr val="bg1"/>
                </a:solidFill>
              </a:rPr>
              <a:t>mundbyrd</a:t>
            </a:r>
            <a:r>
              <a:rPr lang="en-US" sz="2000" dirty="0">
                <a:solidFill>
                  <a:schemeClr val="bg1"/>
                </a:solidFill>
              </a:rPr>
              <a:t>. The </a:t>
            </a:r>
            <a:r>
              <a:rPr lang="en-US" sz="2000" i="1" dirty="0">
                <a:solidFill>
                  <a:schemeClr val="bg1"/>
                </a:solidFill>
              </a:rPr>
              <a:t>mund</a:t>
            </a:r>
            <a:r>
              <a:rPr lang="en-US" sz="2000" dirty="0">
                <a:solidFill>
                  <a:schemeClr val="bg1"/>
                </a:solidFill>
              </a:rPr>
              <a:t> part means ‘protection’; it is cognate with Latin </a:t>
            </a:r>
            <a:r>
              <a:rPr lang="en-US" sz="2000" i="1" dirty="0">
                <a:solidFill>
                  <a:schemeClr val="bg1"/>
                </a:solidFill>
              </a:rPr>
              <a:t>manus</a:t>
            </a:r>
            <a:r>
              <a:rPr lang="en-US" sz="2000" dirty="0">
                <a:solidFill>
                  <a:schemeClr val="bg1"/>
                </a:solidFill>
              </a:rPr>
              <a:t>, ‘hand’. The </a:t>
            </a:r>
            <a:r>
              <a:rPr lang="en-US" sz="2000" i="1" dirty="0">
                <a:solidFill>
                  <a:schemeClr val="bg1"/>
                </a:solidFill>
              </a:rPr>
              <a:t>byrd</a:t>
            </a:r>
            <a:r>
              <a:rPr lang="en-US" sz="2000" dirty="0">
                <a:solidFill>
                  <a:schemeClr val="bg1"/>
                </a:solidFill>
              </a:rPr>
              <a:t> part is harder, but it is probably related to our word ‘border’, hence </a:t>
            </a:r>
            <a:r>
              <a:rPr lang="en-US" sz="2000" i="1" dirty="0">
                <a:solidFill>
                  <a:schemeClr val="bg1"/>
                </a:solidFill>
              </a:rPr>
              <a:t>mundbyrd</a:t>
            </a:r>
            <a:r>
              <a:rPr lang="en-US" sz="2000" dirty="0">
                <a:solidFill>
                  <a:schemeClr val="bg1"/>
                </a:solidFill>
              </a:rPr>
              <a:t> is ‘area of protection</a:t>
            </a:r>
            <a:r>
              <a:rPr lang="en-US" sz="2000" dirty="0" smtClean="0">
                <a:solidFill>
                  <a:schemeClr val="bg1"/>
                </a:solidFill>
              </a:rPr>
              <a:t>’.</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i="1" dirty="0" smtClean="0">
                <a:solidFill>
                  <a:schemeClr val="bg1"/>
                </a:solidFill>
              </a:rPr>
              <a:t>friþ</a:t>
            </a:r>
            <a:r>
              <a:rPr lang="en-US" sz="2000" dirty="0" smtClean="0">
                <a:solidFill>
                  <a:schemeClr val="bg1"/>
                </a:solidFill>
              </a:rPr>
              <a:t> </a:t>
            </a:r>
            <a:r>
              <a:rPr lang="en-US" sz="2000" dirty="0">
                <a:solidFill>
                  <a:schemeClr val="bg1"/>
                </a:solidFill>
              </a:rPr>
              <a:t>pronounced ‘frith’, cognate with Modern German </a:t>
            </a:r>
            <a:r>
              <a:rPr lang="en-US" sz="2000" i="1" dirty="0">
                <a:solidFill>
                  <a:schemeClr val="bg1"/>
                </a:solidFill>
              </a:rPr>
              <a:t>Friede</a:t>
            </a:r>
            <a:r>
              <a:rPr lang="en-US" sz="2000" dirty="0">
                <a:solidFill>
                  <a:schemeClr val="bg1"/>
                </a:solidFill>
              </a:rPr>
              <a:t>, ‘peace</a:t>
            </a:r>
            <a:r>
              <a:rPr lang="en-US" sz="2000" dirty="0" smtClean="0">
                <a:solidFill>
                  <a:schemeClr val="bg1"/>
                </a:solidFill>
              </a:rPr>
              <a:t>’.</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i="1" dirty="0" smtClean="0">
                <a:solidFill>
                  <a:schemeClr val="bg1"/>
                </a:solidFill>
              </a:rPr>
              <a:t>bot</a:t>
            </a:r>
            <a:r>
              <a:rPr lang="en-US" sz="2000" dirty="0" smtClean="0">
                <a:solidFill>
                  <a:schemeClr val="bg1"/>
                </a:solidFill>
              </a:rPr>
              <a:t> </a:t>
            </a:r>
            <a:r>
              <a:rPr lang="en-US" sz="2000" dirty="0">
                <a:solidFill>
                  <a:schemeClr val="bg1"/>
                </a:solidFill>
              </a:rPr>
              <a:t>(‘compensation’) occurs very frequently particularly in the verbal form </a:t>
            </a:r>
            <a:r>
              <a:rPr lang="en-US" sz="2000" i="1" dirty="0">
                <a:solidFill>
                  <a:schemeClr val="bg1"/>
                </a:solidFill>
              </a:rPr>
              <a:t>gebete</a:t>
            </a:r>
            <a:r>
              <a:rPr lang="en-US" sz="2000" dirty="0">
                <a:solidFill>
                  <a:schemeClr val="bg1"/>
                </a:solidFill>
              </a:rPr>
              <a:t> (‘let him make compensation</a:t>
            </a:r>
            <a:r>
              <a:rPr lang="en-US" sz="2000" dirty="0" smtClean="0">
                <a:solidFill>
                  <a:schemeClr val="bg1"/>
                </a:solidFill>
              </a:rPr>
              <a:t>’).</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smtClean="0">
                <a:solidFill>
                  <a:schemeClr val="bg1"/>
                </a:solidFill>
              </a:rPr>
              <a:t> </a:t>
            </a:r>
            <a:r>
              <a:rPr lang="en-US" sz="2000" i="1" dirty="0">
                <a:solidFill>
                  <a:schemeClr val="bg1"/>
                </a:solidFill>
              </a:rPr>
              <a:t>wite</a:t>
            </a:r>
            <a:r>
              <a:rPr lang="en-US" sz="2000" dirty="0">
                <a:solidFill>
                  <a:schemeClr val="bg1"/>
                </a:solidFill>
              </a:rPr>
              <a:t> (‘fine’, ‘penalty’) occurs only once in c.15, but there are a number of offenses to the king’s </a:t>
            </a:r>
            <a:r>
              <a:rPr lang="en-US" sz="2000" i="1" dirty="0" smtClean="0">
                <a:solidFill>
                  <a:schemeClr val="bg1"/>
                </a:solidFill>
              </a:rPr>
              <a:t>mundbyrd</a:t>
            </a:r>
            <a:r>
              <a:rPr lang="en-US" sz="2000" dirty="0" smtClean="0">
                <a:solidFill>
                  <a:schemeClr val="bg1"/>
                </a:solidFill>
              </a:rPr>
              <a:t>.</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smtClean="0">
                <a:solidFill>
                  <a:schemeClr val="bg1"/>
                </a:solidFill>
              </a:rPr>
              <a:t>This </a:t>
            </a:r>
            <a:r>
              <a:rPr lang="en-US" sz="2000" dirty="0">
                <a:solidFill>
                  <a:schemeClr val="bg1"/>
                </a:solidFill>
              </a:rPr>
              <a:t>is clearly not criminal law, but it’s not quite civil either</a:t>
            </a:r>
            <a:r>
              <a:rPr lang="en-US" sz="2000" dirty="0" smtClean="0">
                <a:solidFill>
                  <a:schemeClr val="bg1"/>
                </a:solidFill>
              </a:rPr>
              <a:t>.</a:t>
            </a:r>
          </a:p>
          <a:p>
            <a:pPr marL="342900"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smtClean="0">
                <a:solidFill>
                  <a:schemeClr val="bg1"/>
                </a:solidFill>
              </a:rPr>
              <a:t>One </a:t>
            </a:r>
            <a:r>
              <a:rPr lang="en-US" sz="2000" dirty="0">
                <a:solidFill>
                  <a:schemeClr val="bg1"/>
                </a:solidFill>
              </a:rPr>
              <a:t>may doubt if these are absolute liability offenses.</a:t>
            </a:r>
          </a:p>
          <a:p>
            <a:pPr marL="342900" indent="-342900">
              <a:buFont typeface="Arial" panose="020B0604020202020204" pitchFamily="34" charset="0"/>
              <a:buChar char="•"/>
            </a:pPr>
            <a:endParaRPr lang="en-US" sz="500" dirty="0">
              <a:solidFill>
                <a:schemeClr val="bg1"/>
              </a:solidFill>
            </a:endParaRPr>
          </a:p>
        </p:txBody>
      </p:sp>
    </p:spTree>
    <p:extLst>
      <p:ext uri="{BB962C8B-B14F-4D97-AF65-F5344CB8AC3E}">
        <p14:creationId xmlns:p14="http://schemas.microsoft.com/office/powerpoint/2010/main" val="1326320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92572"/>
            <a:ext cx="8686800" cy="10007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The sorts and conditions of men: A comparison of Æthelberht’s laws and Ine’s (West Saxon, roughly 695)</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graphicFrame>
        <p:nvGraphicFramePr>
          <p:cNvPr id="3" name="Table 2"/>
          <p:cNvGraphicFramePr>
            <a:graphicFrameLocks noGrp="1"/>
          </p:cNvGraphicFramePr>
          <p:nvPr>
            <p:extLst>
              <p:ext uri="{D42A27DB-BD31-4B8C-83A1-F6EECF244321}">
                <p14:modId xmlns:p14="http://schemas.microsoft.com/office/powerpoint/2010/main" val="471243493"/>
              </p:ext>
            </p:extLst>
          </p:nvPr>
        </p:nvGraphicFramePr>
        <p:xfrm>
          <a:off x="1186543" y="1780608"/>
          <a:ext cx="6302601" cy="2743200"/>
        </p:xfrm>
        <a:graphic>
          <a:graphicData uri="http://schemas.openxmlformats.org/drawingml/2006/table">
            <a:tbl>
              <a:tblPr firstRow="1" firstCol="1" bandRow="1">
                <a:tableStyleId>{5C22544A-7EE6-4342-B048-85BDC9FD1C3A}</a:tableStyleId>
              </a:tblPr>
              <a:tblGrid>
                <a:gridCol w="1186543">
                  <a:extLst>
                    <a:ext uri="{9D8B030D-6E8A-4147-A177-3AD203B41FA5}">
                      <a16:colId xmlns:a16="http://schemas.microsoft.com/office/drawing/2014/main" val="2480964604"/>
                    </a:ext>
                  </a:extLst>
                </a:gridCol>
                <a:gridCol w="1611085">
                  <a:extLst>
                    <a:ext uri="{9D8B030D-6E8A-4147-A177-3AD203B41FA5}">
                      <a16:colId xmlns:a16="http://schemas.microsoft.com/office/drawing/2014/main" val="548192378"/>
                    </a:ext>
                  </a:extLst>
                </a:gridCol>
                <a:gridCol w="1631883">
                  <a:extLst>
                    <a:ext uri="{9D8B030D-6E8A-4147-A177-3AD203B41FA5}">
                      <a16:colId xmlns:a16="http://schemas.microsoft.com/office/drawing/2014/main" val="3017642573"/>
                    </a:ext>
                  </a:extLst>
                </a:gridCol>
                <a:gridCol w="1873090">
                  <a:extLst>
                    <a:ext uri="{9D8B030D-6E8A-4147-A177-3AD203B41FA5}">
                      <a16:colId xmlns:a16="http://schemas.microsoft.com/office/drawing/2014/main" val="3641691934"/>
                    </a:ext>
                  </a:extLst>
                </a:gridCol>
              </a:tblGrid>
              <a:tr h="0">
                <a:tc gridSpan="4">
                  <a:txBody>
                    <a:bodyPr/>
                    <a:lstStyle/>
                    <a:p>
                      <a:pPr marL="0" marR="0" algn="ctr">
                        <a:spcBef>
                          <a:spcPts val="0"/>
                        </a:spcBef>
                        <a:spcAft>
                          <a:spcPts val="500"/>
                        </a:spcAft>
                      </a:pPr>
                      <a:r>
                        <a:rPr lang="en-US" sz="1800" dirty="0">
                          <a:effectLst/>
                        </a:rPr>
                        <a:t>A TABLE OF WERGELDS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407812"/>
                  </a:ext>
                </a:extLst>
              </a:tr>
              <a:tr h="0">
                <a:tc>
                  <a:txBody>
                    <a:bodyPr/>
                    <a:lstStyle/>
                    <a:p>
                      <a:pPr marL="0" marR="0">
                        <a:spcBef>
                          <a:spcPts val="0"/>
                        </a:spcBef>
                        <a:spcAft>
                          <a:spcPts val="50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ctr">
                        <a:spcBef>
                          <a:spcPts val="0"/>
                        </a:spcBef>
                        <a:spcAft>
                          <a:spcPts val="500"/>
                        </a:spcAft>
                      </a:pPr>
                      <a:r>
                        <a:rPr lang="en-US" sz="1800" smtClean="0">
                          <a:effectLst/>
                        </a:rPr>
                        <a:t>Æthelberht</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500"/>
                        </a:spcAft>
                      </a:pPr>
                      <a:r>
                        <a:rPr lang="en-US" sz="1800" dirty="0">
                          <a:effectLst/>
                        </a:rPr>
                        <a:t>Ine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11087720"/>
                  </a:ext>
                </a:extLst>
              </a:tr>
              <a:tr h="0">
                <a:tc>
                  <a:txBody>
                    <a:bodyPr/>
                    <a:lstStyle/>
                    <a:p>
                      <a:pPr marL="0" marR="0">
                        <a:spcBef>
                          <a:spcPts val="0"/>
                        </a:spcBef>
                        <a:spcAft>
                          <a:spcPts val="50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800" u="sng" dirty="0">
                          <a:effectLst/>
                        </a:rPr>
                        <a:t>mundbyrd</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800" u="sng" dirty="0">
                          <a:effectLst/>
                        </a:rPr>
                        <a:t>wergeld</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800" u="sng" dirty="0">
                          <a:effectLst/>
                        </a:rPr>
                        <a:t>wergeld</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81407130"/>
                  </a:ext>
                </a:extLst>
              </a:tr>
              <a:tr h="0">
                <a:tc>
                  <a:txBody>
                    <a:bodyPr/>
                    <a:lstStyle/>
                    <a:p>
                      <a:pPr marL="0" marR="0">
                        <a:spcBef>
                          <a:spcPts val="0"/>
                        </a:spcBef>
                        <a:spcAft>
                          <a:spcPts val="500"/>
                        </a:spcAft>
                      </a:pPr>
                      <a:r>
                        <a:rPr lang="en-US" sz="1800" dirty="0">
                          <a:effectLst/>
                        </a:rPr>
                        <a:t>king</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500"/>
                        </a:spcAft>
                      </a:pPr>
                      <a:r>
                        <a:rPr lang="en-US" sz="1800" dirty="0">
                          <a:effectLst/>
                        </a:rPr>
                        <a:t>50</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500"/>
                        </a:spcAft>
                      </a:pPr>
                      <a:r>
                        <a:rPr lang="en-US" sz="1800" dirty="0">
                          <a:effectLst/>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500"/>
                        </a:spcAft>
                      </a:pPr>
                      <a:r>
                        <a:rPr lang="en-US" sz="1800" dirty="0">
                          <a:effectLst/>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19848127"/>
                  </a:ext>
                </a:extLst>
              </a:tr>
              <a:tr h="0">
                <a:tc>
                  <a:txBody>
                    <a:bodyPr/>
                    <a:lstStyle/>
                    <a:p>
                      <a:pPr marL="0" marR="0">
                        <a:spcBef>
                          <a:spcPts val="0"/>
                        </a:spcBef>
                        <a:spcAft>
                          <a:spcPts val="500"/>
                        </a:spcAft>
                      </a:pPr>
                      <a:r>
                        <a:rPr lang="en-US" sz="1800" dirty="0">
                          <a:effectLst/>
                        </a:rPr>
                        <a:t>eorl</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500"/>
                        </a:spcAft>
                      </a:pPr>
                      <a:r>
                        <a:rPr lang="en-US" sz="1800" dirty="0">
                          <a:effectLst/>
                        </a:rPr>
                        <a:t>12</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500"/>
                        </a:spcAft>
                      </a:pPr>
                      <a:r>
                        <a:rPr lang="en-US" sz="1800" dirty="0">
                          <a:effectLst/>
                        </a:rPr>
                        <a:t>300</a:t>
                      </a:r>
                      <a:r>
                        <a:rPr lang="en-US" sz="1800" baseline="30000" dirty="0">
                          <a:effectLst/>
                        </a:rPr>
                        <a:t>a</a:t>
                      </a:r>
                      <a:r>
                        <a:rPr lang="en-US" sz="1800" dirty="0">
                          <a:effectLst/>
                        </a:rPr>
                        <a:t>=6000</a:t>
                      </a:r>
                      <a:r>
                        <a:rPr lang="en-US" sz="1800" baseline="30000" dirty="0">
                          <a:effectLst/>
                        </a:rPr>
                        <a:t>b</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500"/>
                        </a:spcAft>
                      </a:pPr>
                      <a:r>
                        <a:rPr lang="en-US" sz="1800" dirty="0">
                          <a:effectLst/>
                        </a:rPr>
                        <a:t>1200=6000</a:t>
                      </a:r>
                      <a:r>
                        <a:rPr lang="en-US" sz="1800" baseline="30000" dirty="0">
                          <a:effectLst/>
                        </a:rPr>
                        <a:t>c</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64677549"/>
                  </a:ext>
                </a:extLst>
              </a:tr>
              <a:tr h="0">
                <a:tc>
                  <a:txBody>
                    <a:bodyPr/>
                    <a:lstStyle/>
                    <a:p>
                      <a:pPr marL="0" marR="0">
                        <a:spcBef>
                          <a:spcPts val="0"/>
                        </a:spcBef>
                        <a:spcAft>
                          <a:spcPts val="50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50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50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500"/>
                        </a:spcAft>
                      </a:pPr>
                      <a:r>
                        <a:rPr lang="en-US" sz="1800" dirty="0">
                          <a:effectLst/>
                        </a:rPr>
                        <a:t>600=3000</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29198570"/>
                  </a:ext>
                </a:extLst>
              </a:tr>
              <a:tr h="0">
                <a:tc>
                  <a:txBody>
                    <a:bodyPr/>
                    <a:lstStyle/>
                    <a:p>
                      <a:pPr marL="0" marR="0">
                        <a:spcBef>
                          <a:spcPts val="0"/>
                        </a:spcBef>
                        <a:spcAft>
                          <a:spcPts val="500"/>
                        </a:spcAft>
                      </a:pPr>
                      <a:r>
                        <a:rPr lang="en-US" sz="1800" dirty="0">
                          <a:effectLst/>
                        </a:rPr>
                        <a:t>ceorl</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500"/>
                        </a:spcAft>
                      </a:pPr>
                      <a:r>
                        <a:rPr lang="en-US" sz="1800" dirty="0">
                          <a:effectLst/>
                        </a:rPr>
                        <a:t>6</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500"/>
                        </a:spcAft>
                      </a:pPr>
                      <a:r>
                        <a:rPr lang="en-US" sz="1800" dirty="0">
                          <a:effectLst/>
                        </a:rPr>
                        <a:t>100=2000</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500"/>
                        </a:spcAft>
                      </a:pPr>
                      <a:r>
                        <a:rPr lang="en-US" sz="1800" dirty="0">
                          <a:effectLst/>
                        </a:rPr>
                        <a:t>200=1000</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97641272"/>
                  </a:ext>
                </a:extLst>
              </a:tr>
              <a:tr h="0">
                <a:tc>
                  <a:txBody>
                    <a:bodyPr/>
                    <a:lstStyle/>
                    <a:p>
                      <a:pPr marL="0" marR="0">
                        <a:spcBef>
                          <a:spcPts val="0"/>
                        </a:spcBef>
                        <a:spcAft>
                          <a:spcPts val="500"/>
                        </a:spcAft>
                      </a:pPr>
                      <a:r>
                        <a:rPr lang="en-US" sz="1800" dirty="0">
                          <a:effectLst/>
                        </a:rPr>
                        <a:t>læt</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50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500"/>
                        </a:spcAft>
                      </a:pPr>
                      <a:r>
                        <a:rPr lang="en-US" sz="1800" dirty="0">
                          <a:effectLst/>
                        </a:rPr>
                        <a:t>80/60/40</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50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25351897"/>
                  </a:ext>
                </a:extLst>
              </a:tr>
              <a:tr h="0">
                <a:tc>
                  <a:txBody>
                    <a:bodyPr/>
                    <a:lstStyle/>
                    <a:p>
                      <a:pPr marL="0" marR="0">
                        <a:spcBef>
                          <a:spcPts val="0"/>
                        </a:spcBef>
                        <a:spcAft>
                          <a:spcPts val="500"/>
                        </a:spcAft>
                      </a:pPr>
                      <a:r>
                        <a:rPr lang="en-US" sz="1800" dirty="0">
                          <a:effectLst/>
                        </a:rPr>
                        <a:t>esne=læt</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42337811"/>
                  </a:ext>
                </a:extLst>
              </a:tr>
              <a:tr h="0">
                <a:tc>
                  <a:txBody>
                    <a:bodyPr/>
                    <a:lstStyle/>
                    <a:p>
                      <a:pPr marL="0" marR="0">
                        <a:spcBef>
                          <a:spcPts val="0"/>
                        </a:spcBef>
                        <a:spcAft>
                          <a:spcPts val="500"/>
                        </a:spcAft>
                      </a:pPr>
                      <a:r>
                        <a:rPr lang="en-US" sz="1800" dirty="0">
                          <a:effectLst/>
                        </a:rPr>
                        <a:t>theow</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92766158"/>
                  </a:ext>
                </a:extLst>
              </a:tr>
            </a:tbl>
          </a:graphicData>
        </a:graphic>
      </p:graphicFrame>
      <p:sp>
        <p:nvSpPr>
          <p:cNvPr id="4" name="TextBox 3"/>
          <p:cNvSpPr txBox="1"/>
          <p:nvPr/>
        </p:nvSpPr>
        <p:spPr>
          <a:xfrm>
            <a:off x="533399" y="4865914"/>
            <a:ext cx="8033658" cy="1323439"/>
          </a:xfrm>
          <a:prstGeom prst="rect">
            <a:avLst/>
          </a:prstGeom>
          <a:noFill/>
        </p:spPr>
        <p:txBody>
          <a:bodyPr wrap="square" rtlCol="0">
            <a:spAutoFit/>
          </a:bodyPr>
          <a:lstStyle/>
          <a:p>
            <a:pPr marL="342900" indent="-342900">
              <a:buAutoNum type="alphaLcPeriod"/>
            </a:pPr>
            <a:r>
              <a:rPr lang="en-US" sz="1600" dirty="0" smtClean="0">
                <a:solidFill>
                  <a:schemeClr val="bg1"/>
                </a:solidFill>
              </a:rPr>
              <a:t>In </a:t>
            </a:r>
            <a:r>
              <a:rPr lang="en-US" sz="1600" dirty="0">
                <a:solidFill>
                  <a:schemeClr val="bg1"/>
                </a:solidFill>
              </a:rPr>
              <a:t>Hlothere &amp; Eadric 1. b. @ 20 pence to the shilling. c. @ 5 pence to the shilling</a:t>
            </a:r>
            <a:r>
              <a:rPr lang="en-US" sz="1600" dirty="0" smtClean="0">
                <a:solidFill>
                  <a:schemeClr val="bg1"/>
                </a:solidFill>
              </a:rPr>
              <a:t>.</a:t>
            </a:r>
          </a:p>
          <a:p>
            <a:pPr marL="342900" indent="-342900">
              <a:buAutoNum type="alphaLcPeriod"/>
            </a:pPr>
            <a:endParaRPr lang="en-US" sz="1600" dirty="0">
              <a:solidFill>
                <a:schemeClr val="bg1"/>
              </a:solidFill>
            </a:endParaRPr>
          </a:p>
          <a:p>
            <a:r>
              <a:rPr lang="en-US" sz="1600" dirty="0">
                <a:solidFill>
                  <a:schemeClr val="bg1"/>
                </a:solidFill>
              </a:rPr>
              <a:t>Price lists from London in the first half of the 10th century value an ox at 30 pennies, a cow at 20, a pig at 10, a sheep at 5. Probably no ordinary ceorl </a:t>
            </a:r>
            <a:r>
              <a:rPr lang="en-US" sz="1600">
                <a:solidFill>
                  <a:schemeClr val="bg1"/>
                </a:solidFill>
              </a:rPr>
              <a:t>in </a:t>
            </a:r>
            <a:r>
              <a:rPr lang="en-US" sz="1600" smtClean="0">
                <a:solidFill>
                  <a:schemeClr val="bg1"/>
                </a:solidFill>
              </a:rPr>
              <a:t>Æthelberht’s </a:t>
            </a:r>
            <a:r>
              <a:rPr lang="en-US" sz="1600" dirty="0">
                <a:solidFill>
                  <a:schemeClr val="bg1"/>
                </a:solidFill>
              </a:rPr>
              <a:t>Kent could command 400 sheep, and precious few kingroups of ceorlas could.</a:t>
            </a:r>
          </a:p>
        </p:txBody>
      </p:sp>
    </p:spTree>
    <p:extLst>
      <p:ext uri="{BB962C8B-B14F-4D97-AF65-F5344CB8AC3E}">
        <p14:creationId xmlns:p14="http://schemas.microsoft.com/office/powerpoint/2010/main" val="2988126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72979" y="115888"/>
            <a:ext cx="8686800" cy="482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a:t>What was the purpose of Æthelberht’s laws?</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Rectangle 1"/>
          <p:cNvSpPr/>
          <p:nvPr/>
        </p:nvSpPr>
        <p:spPr>
          <a:xfrm>
            <a:off x="457200" y="859550"/>
            <a:ext cx="8518358" cy="2554545"/>
          </a:xfrm>
          <a:prstGeom prst="rect">
            <a:avLst/>
          </a:prstGeom>
        </p:spPr>
        <p:txBody>
          <a:bodyPr wrap="square">
            <a:spAutoFit/>
          </a:bodyPr>
          <a:lstStyle/>
          <a:p>
            <a:pPr marL="342900" indent="-342900">
              <a:buFont typeface="Arial" panose="020B0604020202020204" pitchFamily="34" charset="0"/>
              <a:buChar char="•"/>
            </a:pPr>
            <a:r>
              <a:rPr lang="en-US" sz="2000" smtClean="0">
                <a:solidFill>
                  <a:schemeClr val="bg1"/>
                </a:solidFill>
              </a:rPr>
              <a:t>Writing </a:t>
            </a:r>
            <a:r>
              <a:rPr lang="en-US" sz="2000">
                <a:solidFill>
                  <a:schemeClr val="bg1"/>
                </a:solidFill>
              </a:rPr>
              <a:t>down the laws so that people could remember </a:t>
            </a:r>
            <a:r>
              <a:rPr lang="en-US" sz="2000">
                <a:solidFill>
                  <a:schemeClr val="bg1"/>
                </a:solidFill>
              </a:rPr>
              <a:t>them</a:t>
            </a:r>
            <a:r>
              <a:rPr lang="en-US" sz="2000" smtClean="0">
                <a:solidFill>
                  <a:schemeClr val="bg1"/>
                </a:solidFill>
              </a:rPr>
              <a:t>?</a:t>
            </a:r>
          </a:p>
          <a:p>
            <a:pPr marL="342900" indent="-342900">
              <a:buFont typeface="Arial" panose="020B0604020202020204" pitchFamily="34" charset="0"/>
              <a:buChar char="•"/>
            </a:pPr>
            <a:endParaRPr lang="en-US" sz="2000">
              <a:solidFill>
                <a:schemeClr val="bg1"/>
              </a:solidFill>
            </a:endParaRPr>
          </a:p>
          <a:p>
            <a:pPr marL="342900" indent="-342900">
              <a:buFont typeface="Arial" panose="020B0604020202020204" pitchFamily="34" charset="0"/>
              <a:buChar char="•"/>
            </a:pPr>
            <a:r>
              <a:rPr lang="en-US" sz="2000" smtClean="0">
                <a:solidFill>
                  <a:schemeClr val="bg1"/>
                </a:solidFill>
              </a:rPr>
              <a:t>To </a:t>
            </a:r>
            <a:r>
              <a:rPr lang="en-US" sz="2000">
                <a:solidFill>
                  <a:schemeClr val="bg1"/>
                </a:solidFill>
              </a:rPr>
              <a:t>fit the Christian church into the </a:t>
            </a:r>
            <a:r>
              <a:rPr lang="en-US" sz="2000">
                <a:solidFill>
                  <a:schemeClr val="bg1"/>
                </a:solidFill>
              </a:rPr>
              <a:t>society</a:t>
            </a:r>
            <a:r>
              <a:rPr lang="en-US" sz="2000" smtClean="0">
                <a:solidFill>
                  <a:schemeClr val="bg1"/>
                </a:solidFill>
              </a:rPr>
              <a:t>?</a:t>
            </a:r>
          </a:p>
          <a:p>
            <a:pPr marL="342900" indent="-342900">
              <a:buFont typeface="Arial" panose="020B0604020202020204" pitchFamily="34" charset="0"/>
              <a:buChar char="•"/>
            </a:pPr>
            <a:endParaRPr lang="en-US" sz="2000">
              <a:solidFill>
                <a:schemeClr val="bg1"/>
              </a:solidFill>
            </a:endParaRPr>
          </a:p>
          <a:p>
            <a:pPr marL="342900" indent="-342900">
              <a:buFont typeface="Arial" panose="020B0604020202020204" pitchFamily="34" charset="0"/>
              <a:buChar char="•"/>
            </a:pPr>
            <a:r>
              <a:rPr lang="en-US" sz="2000" smtClean="0">
                <a:solidFill>
                  <a:schemeClr val="bg1"/>
                </a:solidFill>
              </a:rPr>
              <a:t>To </a:t>
            </a:r>
            <a:r>
              <a:rPr lang="en-US" sz="2000">
                <a:solidFill>
                  <a:schemeClr val="bg1"/>
                </a:solidFill>
              </a:rPr>
              <a:t>make it clear, as the Christian missionaries were telling them, that it’s o.k. to accept money compensation to settle a </a:t>
            </a:r>
            <a:r>
              <a:rPr lang="en-US" sz="2000">
                <a:solidFill>
                  <a:schemeClr val="bg1"/>
                </a:solidFill>
              </a:rPr>
              <a:t>feud</a:t>
            </a:r>
            <a:r>
              <a:rPr lang="en-US" sz="2000" smtClean="0">
                <a:solidFill>
                  <a:schemeClr val="bg1"/>
                </a:solidFill>
              </a:rPr>
              <a:t>?</a:t>
            </a:r>
          </a:p>
          <a:p>
            <a:pPr marL="342900" indent="-342900">
              <a:buFont typeface="Arial" panose="020B0604020202020204" pitchFamily="34" charset="0"/>
              <a:buChar char="•"/>
            </a:pPr>
            <a:endParaRPr lang="en-US" sz="2000">
              <a:solidFill>
                <a:schemeClr val="bg1"/>
              </a:solidFill>
            </a:endParaRPr>
          </a:p>
          <a:p>
            <a:pPr marL="342900" indent="-342900">
              <a:buFont typeface="Arial" panose="020B0604020202020204" pitchFamily="34" charset="0"/>
              <a:buChar char="•"/>
            </a:pPr>
            <a:r>
              <a:rPr lang="en-US" sz="2000" smtClean="0">
                <a:solidFill>
                  <a:schemeClr val="bg1"/>
                </a:solidFill>
              </a:rPr>
              <a:t>To </a:t>
            </a:r>
            <a:r>
              <a:rPr lang="en-US" sz="2000">
                <a:solidFill>
                  <a:schemeClr val="bg1"/>
                </a:solidFill>
              </a:rPr>
              <a:t>do something like a penitential?</a:t>
            </a:r>
            <a:endParaRPr lang="en-US" sz="2000" dirty="0">
              <a:solidFill>
                <a:schemeClr val="bg1"/>
              </a:solidFill>
            </a:endParaRPr>
          </a:p>
        </p:txBody>
      </p:sp>
    </p:spTree>
    <p:extLst>
      <p:ext uri="{BB962C8B-B14F-4D97-AF65-F5344CB8AC3E}">
        <p14:creationId xmlns:p14="http://schemas.microsoft.com/office/powerpoint/2010/main" val="1296997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72979" y="115888"/>
            <a:ext cx="8686800" cy="482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An </a:t>
            </a:r>
            <a:r>
              <a:rPr lang="en-US" altLang="en-US" sz="2400" dirty="0" smtClean="0"/>
              <a:t>insular comparison from </a:t>
            </a:r>
            <a:r>
              <a:rPr lang="en-US" altLang="en-US" sz="2400" dirty="0"/>
              <a:t>an Irish </a:t>
            </a:r>
            <a:r>
              <a:rPr lang="en-US" altLang="en-US" sz="2400" dirty="0" smtClean="0"/>
              <a:t>penitential </a:t>
            </a:r>
            <a:r>
              <a:rPr lang="en-US" altLang="en-US" sz="2400" dirty="0"/>
              <a:t>of c</a:t>
            </a:r>
            <a:r>
              <a:rPr lang="en-US" altLang="en-US" sz="2400" dirty="0" smtClean="0"/>
              <a:t>. 800</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Rectangle 1"/>
          <p:cNvSpPr/>
          <p:nvPr/>
        </p:nvSpPr>
        <p:spPr>
          <a:xfrm>
            <a:off x="457200" y="598293"/>
            <a:ext cx="8518358" cy="6247864"/>
          </a:xfrm>
          <a:prstGeom prst="rect">
            <a:avLst/>
          </a:prstGeom>
        </p:spPr>
        <p:txBody>
          <a:bodyPr wrap="square">
            <a:spAutoFit/>
          </a:bodyPr>
          <a:lstStyle/>
          <a:p>
            <a:r>
              <a:rPr lang="en-US" sz="2000" dirty="0">
                <a:solidFill>
                  <a:schemeClr val="bg1"/>
                </a:solidFill>
              </a:rPr>
              <a:t>Ch.5 </a:t>
            </a:r>
            <a:r>
              <a:rPr lang="en-US" sz="2000" i="1" dirty="0">
                <a:solidFill>
                  <a:schemeClr val="bg1"/>
                </a:solidFill>
              </a:rPr>
              <a:t>Of anger</a:t>
            </a:r>
            <a:r>
              <a:rPr lang="en-US" sz="2000" dirty="0">
                <a:solidFill>
                  <a:schemeClr val="bg1"/>
                </a:solidFill>
              </a:rPr>
              <a:t>. 2. Anyone who kills his son or daughter does penance twenty-one years. Anyone who kills his mother or father does penance fourteen years. Anyone who kills his brother or sister or the sister of his mother or father, or the brother of his father or mother, does penance ten years: and this rule is to be followed to seven degrees both of the mother's and father's kin to the grandson and great-grandson and great-great-grandson, and the sons of the great-great-grandson, as far as the finger-nails. </a:t>
            </a:r>
            <a:r>
              <a:rPr lang="en-US" sz="2000" dirty="0" smtClean="0">
                <a:solidFill>
                  <a:schemeClr val="bg1"/>
                </a:solidFill>
              </a:rPr>
              <a:t>. . .  </a:t>
            </a:r>
            <a:r>
              <a:rPr lang="en-US" sz="2000" dirty="0">
                <a:solidFill>
                  <a:schemeClr val="bg1"/>
                </a:solidFill>
              </a:rPr>
              <a:t>Seven years of penance are assigned for all other homicides; excepting persons in orders, such as a bishop or a priest, for the power to fix penance rests with the king who is over the laity, and with the bishop, whether it be exile for life, or penance for life. If the offender can pay fines, his penance is less in proportion</a:t>
            </a:r>
            <a:r>
              <a:rPr lang="en-US" sz="2000" dirty="0" smtClean="0">
                <a:solidFill>
                  <a:schemeClr val="bg1"/>
                </a:solidFill>
              </a:rPr>
              <a:t>.</a:t>
            </a:r>
          </a:p>
          <a:p>
            <a:endParaRPr lang="en-US" sz="1000" dirty="0">
              <a:solidFill>
                <a:schemeClr val="bg1"/>
              </a:solidFill>
            </a:endParaRPr>
          </a:p>
          <a:p>
            <a:r>
              <a:rPr lang="en-US" sz="2000" dirty="0">
                <a:solidFill>
                  <a:schemeClr val="bg1"/>
                </a:solidFill>
              </a:rPr>
              <a:t>Ch. 4 </a:t>
            </a:r>
            <a:r>
              <a:rPr lang="en-US" sz="2000" i="1" dirty="0">
                <a:solidFill>
                  <a:schemeClr val="bg1"/>
                </a:solidFill>
              </a:rPr>
              <a:t>Of envy</a:t>
            </a:r>
            <a:r>
              <a:rPr lang="en-US" sz="2000" dirty="0">
                <a:solidFill>
                  <a:schemeClr val="bg1"/>
                </a:solidFill>
              </a:rPr>
              <a:t>. 5. </a:t>
            </a:r>
            <a:r>
              <a:rPr lang="en-US" sz="2000" dirty="0" smtClean="0">
                <a:solidFill>
                  <a:schemeClr val="bg1"/>
                </a:solidFill>
              </a:rPr>
              <a:t>. . . </a:t>
            </a:r>
            <a:r>
              <a:rPr lang="en-US" sz="2000" dirty="0">
                <a:solidFill>
                  <a:schemeClr val="bg1"/>
                </a:solidFill>
              </a:rPr>
              <a:t>There are four cases in which it is right to find fault with the evil that is in a man who will not accept cure by means of entreaty and kindness: either to prevent someone else from abetting him to this evil; or to correct the evil itself; or to confirm the good; or out of compassion for him who does the evil. But anyone who does not do it for one of these four reasons, is a fault-finder, and does penance four days, or recites the hundred and fifty psalms naked.</a:t>
            </a:r>
          </a:p>
        </p:txBody>
      </p:sp>
    </p:spTree>
    <p:extLst>
      <p:ext uri="{BB962C8B-B14F-4D97-AF65-F5344CB8AC3E}">
        <p14:creationId xmlns:p14="http://schemas.microsoft.com/office/powerpoint/2010/main" val="778370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83138" y="97358"/>
            <a:ext cx="8229600" cy="381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Germanic language groups</a:t>
            </a:r>
            <a:endParaRPr lang="en-US" altLang="en-US" sz="2400" i="1" dirty="0"/>
          </a:p>
        </p:txBody>
      </p:sp>
      <p:sp>
        <p:nvSpPr>
          <p:cNvPr id="8" name="TextBox 7"/>
          <p:cNvSpPr txBox="1"/>
          <p:nvPr/>
        </p:nvSpPr>
        <p:spPr>
          <a:xfrm>
            <a:off x="217488" y="695053"/>
            <a:ext cx="8780318" cy="400110"/>
          </a:xfrm>
          <a:prstGeom prst="rect">
            <a:avLst/>
          </a:prstGeom>
          <a:noFill/>
        </p:spPr>
        <p:txBody>
          <a:bodyPr wrap="square">
            <a:spAutoFit/>
          </a:bodyPr>
          <a:lstStyle/>
          <a:p>
            <a:pPr marL="342900" indent="-342900">
              <a:buFont typeface="Arial" panose="020B0604020202020204" pitchFamily="34" charset="0"/>
              <a:buChar char="•"/>
              <a:defRPr/>
            </a:pPr>
            <a:endParaRPr lang="en-US" sz="2000" dirty="0" smtClean="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3231772677"/>
              </p:ext>
            </p:extLst>
          </p:nvPr>
        </p:nvGraphicFramePr>
        <p:xfrm>
          <a:off x="2462071" y="1034248"/>
          <a:ext cx="3383280" cy="1280160"/>
        </p:xfrm>
        <a:graphic>
          <a:graphicData uri="http://schemas.openxmlformats.org/drawingml/2006/table">
            <a:tbl>
              <a:tblPr>
                <a:tableStyleId>{5C22544A-7EE6-4342-B048-85BDC9FD1C3A}</a:tableStyleId>
              </a:tblPr>
              <a:tblGrid>
                <a:gridCol w="1257300">
                  <a:extLst>
                    <a:ext uri="{9D8B030D-6E8A-4147-A177-3AD203B41FA5}">
                      <a16:colId xmlns:a16="http://schemas.microsoft.com/office/drawing/2014/main" val="1031114449"/>
                    </a:ext>
                  </a:extLst>
                </a:gridCol>
                <a:gridCol w="1257300">
                  <a:extLst>
                    <a:ext uri="{9D8B030D-6E8A-4147-A177-3AD203B41FA5}">
                      <a16:colId xmlns:a16="http://schemas.microsoft.com/office/drawing/2014/main" val="1385850178"/>
                    </a:ext>
                  </a:extLst>
                </a:gridCol>
                <a:gridCol w="868680">
                  <a:extLst>
                    <a:ext uri="{9D8B030D-6E8A-4147-A177-3AD203B41FA5}">
                      <a16:colId xmlns:a16="http://schemas.microsoft.com/office/drawing/2014/main" val="4192883257"/>
                    </a:ext>
                  </a:extLst>
                </a:gridCol>
              </a:tblGrid>
              <a:tr h="0">
                <a:tc>
                  <a:txBody>
                    <a:bodyPr/>
                    <a:lstStyle/>
                    <a:p>
                      <a:pPr marL="0" marR="0">
                        <a:spcBef>
                          <a:spcPts val="0"/>
                        </a:spcBef>
                        <a:spcAft>
                          <a:spcPts val="500"/>
                        </a:spcAft>
                      </a:pPr>
                      <a:r>
                        <a:rPr lang="en-US" sz="1400" dirty="0">
                          <a:effectLst/>
                        </a:rPr>
                        <a:t>West</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North</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East</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73907896"/>
                  </a:ext>
                </a:extLst>
              </a:tr>
              <a:tr h="0">
                <a:tc>
                  <a:txBody>
                    <a:bodyPr/>
                    <a:lstStyle/>
                    <a:p>
                      <a:pPr marL="0" marR="0">
                        <a:spcBef>
                          <a:spcPts val="0"/>
                        </a:spcBef>
                        <a:spcAft>
                          <a:spcPts val="500"/>
                        </a:spcAft>
                      </a:pPr>
                      <a:r>
                        <a:rPr lang="en-US" sz="1400" dirty="0">
                          <a:effectLst/>
                        </a:rPr>
                        <a:t>OHG</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ONorse</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Gothic</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78067273"/>
                  </a:ext>
                </a:extLst>
              </a:tr>
              <a:tr h="0">
                <a:tc>
                  <a:txBody>
                    <a:bodyPr/>
                    <a:lstStyle/>
                    <a:p>
                      <a:pPr marL="0" marR="0">
                        <a:spcBef>
                          <a:spcPts val="0"/>
                        </a:spcBef>
                        <a:spcAft>
                          <a:spcPts val="500"/>
                        </a:spcAft>
                      </a:pPr>
                      <a:r>
                        <a:rPr lang="en-US" sz="1400" dirty="0">
                          <a:effectLst/>
                        </a:rPr>
                        <a:t>OSax</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39958096"/>
                  </a:ext>
                </a:extLst>
              </a:tr>
              <a:tr h="0">
                <a:tc>
                  <a:txBody>
                    <a:bodyPr/>
                    <a:lstStyle/>
                    <a:p>
                      <a:pPr marL="0" marR="0">
                        <a:spcBef>
                          <a:spcPts val="0"/>
                        </a:spcBef>
                        <a:spcAft>
                          <a:spcPts val="500"/>
                        </a:spcAft>
                      </a:pPr>
                      <a:r>
                        <a:rPr lang="en-US" sz="1400" dirty="0">
                          <a:effectLst/>
                        </a:rPr>
                        <a:t>ONeth</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38533260"/>
                  </a:ext>
                </a:extLst>
              </a:tr>
              <a:tr h="0">
                <a:tc>
                  <a:txBody>
                    <a:bodyPr/>
                    <a:lstStyle/>
                    <a:p>
                      <a:pPr marL="0" marR="0">
                        <a:spcBef>
                          <a:spcPts val="0"/>
                        </a:spcBef>
                        <a:spcAft>
                          <a:spcPts val="500"/>
                        </a:spcAft>
                      </a:pPr>
                      <a:r>
                        <a:rPr lang="en-US" sz="1400" dirty="0">
                          <a:effectLst/>
                        </a:rPr>
                        <a:t>OFris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4381681"/>
                  </a:ext>
                </a:extLst>
              </a:tr>
              <a:tr h="0">
                <a:tc>
                  <a:txBody>
                    <a:bodyPr/>
                    <a:lstStyle/>
                    <a:p>
                      <a:pPr marL="0" marR="0">
                        <a:spcBef>
                          <a:spcPts val="0"/>
                        </a:spcBef>
                        <a:spcAft>
                          <a:spcPts val="500"/>
                        </a:spcAft>
                      </a:pPr>
                      <a:r>
                        <a:rPr lang="en-US" sz="1400" dirty="0">
                          <a:effectLst/>
                        </a:rPr>
                        <a:t>OEng</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87733525"/>
                  </a:ext>
                </a:extLst>
              </a:tr>
            </a:tbl>
          </a:graphicData>
        </a:graphic>
      </p:graphicFrame>
    </p:spTree>
    <p:extLst>
      <p:ext uri="{BB962C8B-B14F-4D97-AF65-F5344CB8AC3E}">
        <p14:creationId xmlns:p14="http://schemas.microsoft.com/office/powerpoint/2010/main" val="1251311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63682" y="115888"/>
            <a:ext cx="8229600" cy="381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dirty="0" smtClean="0"/>
              <a:t>Germanic kingdoms in 600</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3074" name="Picture 2" descr="http://www.law.harvard.edu/faculty/cdonahue/courses/CLH/Slides/02_Shep052b_11_01_24_ERomanEmp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899" y="666244"/>
            <a:ext cx="68103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6235430"/>
            <a:ext cx="8433881" cy="523220"/>
          </a:xfrm>
          <a:prstGeom prst="rect">
            <a:avLst/>
          </a:prstGeom>
          <a:noFill/>
        </p:spPr>
        <p:txBody>
          <a:bodyPr wrap="square" rtlCol="0">
            <a:spAutoFit/>
          </a:bodyPr>
          <a:lstStyle/>
          <a:p>
            <a:r>
              <a:rPr lang="en-US" sz="1400" dirty="0" smtClean="0">
                <a:solidFill>
                  <a:schemeClr val="bg1"/>
                </a:solidFill>
              </a:rPr>
              <a:t>West (N. to S.): Anglo-Saxons, Franks, Visigoths. Center: Saxons, Franks, Lombards. East: Saxons, Thuringians, Bavarians.</a:t>
            </a:r>
            <a:endParaRPr lang="en-US" sz="1400" dirty="0">
              <a:solidFill>
                <a:schemeClr val="bg1"/>
              </a:solidFill>
            </a:endParaRPr>
          </a:p>
        </p:txBody>
      </p:sp>
    </p:spTree>
    <p:extLst>
      <p:ext uri="{BB962C8B-B14F-4D97-AF65-F5344CB8AC3E}">
        <p14:creationId xmlns:p14="http://schemas.microsoft.com/office/powerpoint/2010/main" val="3471017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63682" y="115888"/>
            <a:ext cx="8229600" cy="381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dirty="0" smtClean="0"/>
              <a:t>Germanic kingdoms in 486</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TextBox 1"/>
          <p:cNvSpPr txBox="1"/>
          <p:nvPr/>
        </p:nvSpPr>
        <p:spPr>
          <a:xfrm>
            <a:off x="457200" y="6235430"/>
            <a:ext cx="8433881" cy="523220"/>
          </a:xfrm>
          <a:prstGeom prst="rect">
            <a:avLst/>
          </a:prstGeom>
          <a:noFill/>
        </p:spPr>
        <p:txBody>
          <a:bodyPr wrap="square" rtlCol="0">
            <a:spAutoFit/>
          </a:bodyPr>
          <a:lstStyle/>
          <a:p>
            <a:r>
              <a:rPr lang="en-US" sz="1400" dirty="0" smtClean="0">
                <a:solidFill>
                  <a:schemeClr val="bg1"/>
                </a:solidFill>
              </a:rPr>
              <a:t>West (N. to S.): Anglo-Saxons, Franks, Visigoths. Center: Saxons, Franks, Alemanni, Bugundians, Odoacer. East: Saxons, Thuringians, ???, Ostrogoths.</a:t>
            </a:r>
            <a:endParaRPr lang="en-US" sz="1400" dirty="0">
              <a:solidFill>
                <a:schemeClr val="bg1"/>
              </a:solidFill>
            </a:endParaRPr>
          </a:p>
        </p:txBody>
      </p:sp>
      <p:pic>
        <p:nvPicPr>
          <p:cNvPr id="3" name="Picture 2" descr="http://www.law.harvard.edu/faculty/cdonahue/courses/CLH/Slides/03_Shep050_11_01_24(4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427" y="870525"/>
            <a:ext cx="71437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649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dirty="0" smtClean="0"/>
              <a:t>position of the Germanic ‘tribes’, c. 200 AD</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2442609699"/>
              </p:ext>
            </p:extLst>
          </p:nvPr>
        </p:nvGraphicFramePr>
        <p:xfrm>
          <a:off x="1400229" y="1480209"/>
          <a:ext cx="6226810" cy="1066800"/>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val="3810194007"/>
                    </a:ext>
                  </a:extLst>
                </a:gridCol>
                <a:gridCol w="1257300">
                  <a:extLst>
                    <a:ext uri="{9D8B030D-6E8A-4147-A177-3AD203B41FA5}">
                      <a16:colId xmlns:a16="http://schemas.microsoft.com/office/drawing/2014/main" val="3378910987"/>
                    </a:ext>
                  </a:extLst>
                </a:gridCol>
                <a:gridCol w="1257300">
                  <a:extLst>
                    <a:ext uri="{9D8B030D-6E8A-4147-A177-3AD203B41FA5}">
                      <a16:colId xmlns:a16="http://schemas.microsoft.com/office/drawing/2014/main" val="1118683270"/>
                    </a:ext>
                  </a:extLst>
                </a:gridCol>
                <a:gridCol w="1257300">
                  <a:extLst>
                    <a:ext uri="{9D8B030D-6E8A-4147-A177-3AD203B41FA5}">
                      <a16:colId xmlns:a16="http://schemas.microsoft.com/office/drawing/2014/main" val="2107684649"/>
                    </a:ext>
                  </a:extLst>
                </a:gridCol>
                <a:gridCol w="1311910">
                  <a:extLst>
                    <a:ext uri="{9D8B030D-6E8A-4147-A177-3AD203B41FA5}">
                      <a16:colId xmlns:a16="http://schemas.microsoft.com/office/drawing/2014/main" val="3672387371"/>
                    </a:ext>
                  </a:extLst>
                </a:gridCol>
              </a:tblGrid>
              <a:tr h="0">
                <a:tc>
                  <a:txBody>
                    <a:bodyPr/>
                    <a:lstStyle/>
                    <a:p>
                      <a:pPr marL="0" marR="0">
                        <a:spcBef>
                          <a:spcPts val="0"/>
                        </a:spcBef>
                        <a:spcAft>
                          <a:spcPts val="500"/>
                        </a:spcAft>
                      </a:pPr>
                      <a:r>
                        <a:rPr lang="en-US" sz="1400" i="1" dirty="0">
                          <a:effectLst/>
                        </a:rPr>
                        <a:t>North Sea</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i="1" dirty="0">
                          <a:effectLst/>
                        </a:rPr>
                        <a:t>Rhine-Weser</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i="1" dirty="0">
                          <a:effectLst/>
                        </a:rPr>
                        <a:t>Elbe</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i="1" dirty="0">
                          <a:effectLst/>
                        </a:rPr>
                        <a:t>Oder-Vistula</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i="1" dirty="0" smtClean="0">
                          <a:effectLst/>
                        </a:rPr>
                        <a:t>Scandinavia</a:t>
                      </a:r>
                      <a:endParaRPr lang="en-US" sz="1400" i="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70414704"/>
                  </a:ext>
                </a:extLst>
              </a:tr>
              <a:tr h="0">
                <a:tc>
                  <a:txBody>
                    <a:bodyPr/>
                    <a:lstStyle/>
                    <a:p>
                      <a:pPr marL="0" marR="0">
                        <a:spcBef>
                          <a:spcPts val="0"/>
                        </a:spcBef>
                        <a:spcAft>
                          <a:spcPts val="500"/>
                        </a:spcAft>
                      </a:pPr>
                      <a:r>
                        <a:rPr lang="en-US" sz="1400" dirty="0">
                          <a:effectLst/>
                        </a:rPr>
                        <a:t>Angles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Franks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Alemannians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Goths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Norse</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398024"/>
                  </a:ext>
                </a:extLst>
              </a:tr>
              <a:tr h="0">
                <a:tc>
                  <a:txBody>
                    <a:bodyPr/>
                    <a:lstStyle/>
                    <a:p>
                      <a:pPr marL="0" marR="0">
                        <a:spcBef>
                          <a:spcPts val="0"/>
                        </a:spcBef>
                        <a:spcAft>
                          <a:spcPts val="500"/>
                        </a:spcAft>
                      </a:pPr>
                      <a:r>
                        <a:rPr lang="en-US" sz="1400" dirty="0">
                          <a:effectLst/>
                        </a:rPr>
                        <a:t>Saxons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Bavarians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Burgundians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99816383"/>
                  </a:ext>
                </a:extLst>
              </a:tr>
              <a:tr h="0">
                <a:tc>
                  <a:txBody>
                    <a:bodyPr/>
                    <a:lstStyle/>
                    <a:p>
                      <a:pPr marL="0" marR="0">
                        <a:spcBef>
                          <a:spcPts val="0"/>
                        </a:spcBef>
                        <a:spcAft>
                          <a:spcPts val="500"/>
                        </a:spcAft>
                      </a:pPr>
                      <a:r>
                        <a:rPr lang="en-US" sz="1400" dirty="0">
                          <a:effectLst/>
                        </a:rPr>
                        <a:t>‘Jutes’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Lombards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Vandals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3836919"/>
                  </a:ext>
                </a:extLst>
              </a:tr>
              <a:tr h="0">
                <a:tc>
                  <a:txBody>
                    <a:bodyPr/>
                    <a:lstStyle/>
                    <a:p>
                      <a:pPr marL="0" marR="0">
                        <a:spcBef>
                          <a:spcPts val="0"/>
                        </a:spcBef>
                        <a:spcAft>
                          <a:spcPts val="500"/>
                        </a:spcAft>
                      </a:pPr>
                      <a:r>
                        <a:rPr lang="en-US" sz="1400" dirty="0">
                          <a:effectLst/>
                        </a:rPr>
                        <a:t>Frisians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50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92448056"/>
                  </a:ext>
                </a:extLst>
              </a:tr>
            </a:tbl>
          </a:graphicData>
        </a:graphic>
      </p:graphicFrame>
    </p:spTree>
    <p:extLst>
      <p:ext uri="{BB962C8B-B14F-4D97-AF65-F5344CB8AC3E}">
        <p14:creationId xmlns:p14="http://schemas.microsoft.com/office/powerpoint/2010/main" val="1422246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What Were These People Like?</a:t>
            </a:r>
            <a:endParaRPr lang="en-US" altLang="en-US" sz="2400" dirty="0"/>
          </a:p>
        </p:txBody>
      </p:sp>
      <p:sp>
        <p:nvSpPr>
          <p:cNvPr id="8" name="TextBox 7"/>
          <p:cNvSpPr txBox="1"/>
          <p:nvPr/>
        </p:nvSpPr>
        <p:spPr>
          <a:xfrm>
            <a:off x="321013" y="5136525"/>
            <a:ext cx="8686800" cy="1631216"/>
          </a:xfrm>
          <a:prstGeom prst="rect">
            <a:avLst/>
          </a:prstGeom>
          <a:noFill/>
        </p:spPr>
        <p:txBody>
          <a:bodyPr wrap="square">
            <a:spAutoFit/>
          </a:bodyPr>
          <a:lstStyle/>
          <a:p>
            <a:pPr>
              <a:defRPr/>
            </a:pPr>
            <a:r>
              <a:rPr lang="en-US" sz="1600" dirty="0">
                <a:solidFill>
                  <a:schemeClr val="bg1"/>
                </a:solidFill>
              </a:rPr>
              <a:t>Designed to inspire awe, this bronze helmet unearthed at Viksoe in Denmark boasts curved horns and two staring eyes </a:t>
            </a:r>
            <a:r>
              <a:rPr lang="en-US" sz="1600" dirty="0" smtClean="0">
                <a:solidFill>
                  <a:schemeClr val="bg1"/>
                </a:solidFill>
              </a:rPr>
              <a:t>(the </a:t>
            </a:r>
            <a:r>
              <a:rPr lang="en-US" sz="1600" dirty="0">
                <a:solidFill>
                  <a:schemeClr val="bg1"/>
                </a:solidFill>
              </a:rPr>
              <a:t>Vikings of history did not wear horned </a:t>
            </a:r>
            <a:r>
              <a:rPr lang="en-US" sz="1600" dirty="0" smtClean="0">
                <a:solidFill>
                  <a:schemeClr val="bg1"/>
                </a:solidFill>
              </a:rPr>
              <a:t>helmets). </a:t>
            </a:r>
            <a:r>
              <a:rPr lang="en-US" sz="1600" dirty="0">
                <a:solidFill>
                  <a:schemeClr val="bg1"/>
                </a:solidFill>
              </a:rPr>
              <a:t>The four-inch-high kneeling figure in Danish costume (right) wears a similar helmet, suggesting that such a headpiece was an important adjunct to the allure of a Bronze age warrior. </a:t>
            </a:r>
            <a:r>
              <a:rPr lang="en-US" sz="1600" dirty="0" smtClean="0">
                <a:solidFill>
                  <a:schemeClr val="bg1"/>
                </a:solidFill>
              </a:rPr>
              <a:t>Neither </a:t>
            </a:r>
            <a:r>
              <a:rPr lang="en-US" sz="1600" dirty="0">
                <a:solidFill>
                  <a:schemeClr val="bg1"/>
                </a:solidFill>
              </a:rPr>
              <a:t>has been dated precisely, but both come from the period before our era and may be as early as 500 </a:t>
            </a:r>
            <a:r>
              <a:rPr lang="en-US" sz="1600" dirty="0" smtClean="0">
                <a:solidFill>
                  <a:schemeClr val="bg1"/>
                </a:solidFill>
              </a:rPr>
              <a:t>BC. This </a:t>
            </a:r>
            <a:r>
              <a:rPr lang="en-US" sz="1600" dirty="0">
                <a:solidFill>
                  <a:schemeClr val="bg1"/>
                </a:solidFill>
              </a:rPr>
              <a:t>is clearly from the time before the Germanic peoples had any contact with the Romans</a:t>
            </a:r>
            <a:r>
              <a:rPr lang="en-US" sz="2000" dirty="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6146" name="Picture 2" descr="04_VikingHelmets_11_01_24"/>
          <p:cNvPicPr>
            <a:picLocks noChangeAspect="1" noChangeArrowheads="1"/>
          </p:cNvPicPr>
          <p:nvPr/>
        </p:nvPicPr>
        <p:blipFill>
          <a:blip r:embed="rId3" cstate="print">
            <a:extLst>
              <a:ext uri="{28A0092B-C50C-407E-A947-70E740481C1C}">
                <a14:useLocalDpi xmlns:a14="http://schemas.microsoft.com/office/drawing/2010/main" val="0"/>
              </a:ext>
            </a:extLst>
          </a:blip>
          <a:srcRect t="18182" b="10864"/>
          <a:stretch>
            <a:fillRect/>
          </a:stretch>
        </p:blipFill>
        <p:spPr bwMode="auto">
          <a:xfrm>
            <a:off x="2368584" y="673769"/>
            <a:ext cx="4038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195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What Were These People Like</a:t>
            </a:r>
            <a:r>
              <a:rPr lang="en-US" sz="2400" dirty="0" smtClean="0"/>
              <a:t>? (cont’d)</a:t>
            </a:r>
            <a:endParaRPr lang="en-US" altLang="en-US" sz="2400" dirty="0"/>
          </a:p>
        </p:txBody>
      </p:sp>
      <p:sp>
        <p:nvSpPr>
          <p:cNvPr id="8" name="TextBox 7"/>
          <p:cNvSpPr txBox="1"/>
          <p:nvPr/>
        </p:nvSpPr>
        <p:spPr>
          <a:xfrm>
            <a:off x="330741" y="5613180"/>
            <a:ext cx="8686800" cy="1077218"/>
          </a:xfrm>
          <a:prstGeom prst="rect">
            <a:avLst/>
          </a:prstGeom>
          <a:noFill/>
        </p:spPr>
        <p:txBody>
          <a:bodyPr wrap="square">
            <a:spAutoFit/>
          </a:bodyPr>
          <a:lstStyle/>
          <a:p>
            <a:pPr>
              <a:defRPr/>
            </a:pPr>
            <a:r>
              <a:rPr lang="en-US" sz="1600" dirty="0">
                <a:solidFill>
                  <a:schemeClr val="bg1"/>
                </a:solidFill>
              </a:rPr>
              <a:t>Belt buckle from a ship burial at Sutton Hoo, Suffolk. Seventh century. </a:t>
            </a:r>
            <a:r>
              <a:rPr lang="en-US" sz="1600" dirty="0" smtClean="0">
                <a:solidFill>
                  <a:schemeClr val="bg1"/>
                </a:solidFill>
              </a:rPr>
              <a:t>The </a:t>
            </a:r>
            <a:r>
              <a:rPr lang="en-US" sz="1600" dirty="0">
                <a:solidFill>
                  <a:schemeClr val="bg1"/>
                </a:solidFill>
              </a:rPr>
              <a:t>artwork here is Germanic, but we can’t be sure that there is not some Roman influence. Even if the Germanic peoples came into an area which the Romans had left, there was plenty of stuff around that showed what they had done.</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7170" name="Picture 2" descr="05_SuttonHooBeltBuckle_11_01_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349129" y="481418"/>
            <a:ext cx="4048125"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465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bilder constitutionalism">
  <a:themeElements>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lder constitutionali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lder constitutionalis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lder constitutionalis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lder constitutionalis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lder constitutionalis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lder constitutionalis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der constitutionalis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lder constitutionalis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lder constitutionalis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lder constitutionalis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lder constitutionalis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lder constitutionalis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bilder constitutionalism</Template>
  <TotalTime>65380</TotalTime>
  <Words>2845</Words>
  <Application>Microsoft Office PowerPoint</Application>
  <PresentationFormat>On-screen Show (4:3)</PresentationFormat>
  <Paragraphs>311</Paragraphs>
  <Slides>34</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Times New Roman</vt:lpstr>
      <vt:lpstr>bilder constitutionalism</vt:lpstr>
      <vt:lpstr>PowerPoint Presentation</vt:lpstr>
      <vt:lpstr>Non-Roman Law in the Roman Empire</vt:lpstr>
      <vt:lpstr>The Germanic Invasions</vt:lpstr>
      <vt:lpstr>Germanic language groups</vt:lpstr>
      <vt:lpstr>The Germanic kingdoms in 600</vt:lpstr>
      <vt:lpstr>The Germanic kingdoms in 486</vt:lpstr>
      <vt:lpstr>The position of the Germanic ‘tribes’, c. 200 AD</vt:lpstr>
      <vt:lpstr>What Were These People Like?</vt:lpstr>
      <vt:lpstr>What Were These People Like? (cont’d)</vt:lpstr>
      <vt:lpstr>What Were These People Like? (cont’d)</vt:lpstr>
      <vt:lpstr>What Were These People Like? (cont’d)</vt:lpstr>
      <vt:lpstr>What Were These People Like? (cont’d)</vt:lpstr>
      <vt:lpstr>What Were These People Like? (cont’d)</vt:lpstr>
      <vt:lpstr>What Were These People Like? (cont’d)</vt:lpstr>
      <vt:lpstr>What Were These People Like? (cont’d)</vt:lpstr>
      <vt:lpstr>Roman laws in the period of the ‘Germanic kingdoms’</vt:lpstr>
      <vt:lpstr>Germanic laws in Roman-law areas</vt:lpstr>
      <vt:lpstr>Germanic laws in non-Roman-law areas</vt:lpstr>
      <vt:lpstr>Laws promulgated under the influence of Charlemagne (first surviving texts date from the early 9th century)</vt:lpstr>
      <vt:lpstr>Later vernacular laws</vt:lpstr>
      <vt:lpstr>Æthelberht’s laws</vt:lpstr>
      <vt:lpstr>Æthelberht’s laws according to Bede</vt:lpstr>
      <vt:lpstr>Æthelberht’s laws according to Bede (cont’d)</vt:lpstr>
      <vt:lpstr>Is Bede to be believed?</vt:lpstr>
      <vt:lpstr>The manuscript</vt:lpstr>
      <vt:lpstr>The manuscript (bw)</vt:lpstr>
      <vt:lpstr>Notes on the Words in Bede</vt:lpstr>
      <vt:lpstr>Æthelberht’s Laws cc. 1–7, 10 with a Literal Translation</vt:lpstr>
      <vt:lpstr>Method</vt:lpstr>
      <vt:lpstr>Outline of Æthelberht's Laws</vt:lpstr>
      <vt:lpstr>Basic concepts</vt:lpstr>
      <vt:lpstr>The sorts and conditions of men: A comparison of Æthelberht’s laws and Ine’s (West Saxon, roughly 695)</vt:lpstr>
      <vt:lpstr>What was the purpose of Æthelberht’s laws?</vt:lpstr>
      <vt:lpstr>An insular comparison from an Irish penitential of c. 800</vt:lpstr>
    </vt:vector>
  </TitlesOfParts>
  <Company>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Constitutionalism  &amp;  Constitutional Law  Mary Sarah Bilder  American Society for Legal History November 18, 2006</dc:title>
  <dc:creator>bilder</dc:creator>
  <cp:lastModifiedBy>Charles Donahue</cp:lastModifiedBy>
  <cp:revision>871</cp:revision>
  <dcterms:created xsi:type="dcterms:W3CDTF">2007-01-08T17:13:49Z</dcterms:created>
  <dcterms:modified xsi:type="dcterms:W3CDTF">2021-12-24T12:53:29Z</dcterms:modified>
</cp:coreProperties>
</file>