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83" r:id="rId2"/>
    <p:sldId id="487" r:id="rId3"/>
    <p:sldId id="425" r:id="rId4"/>
    <p:sldId id="405" r:id="rId5"/>
    <p:sldId id="484" r:id="rId6"/>
    <p:sldId id="491" r:id="rId7"/>
    <p:sldId id="492" r:id="rId8"/>
    <p:sldId id="493" r:id="rId9"/>
    <p:sldId id="446" r:id="rId10"/>
    <p:sldId id="471" r:id="rId11"/>
    <p:sldId id="448" r:id="rId12"/>
    <p:sldId id="488" r:id="rId13"/>
    <p:sldId id="468" r:id="rId14"/>
    <p:sldId id="449" r:id="rId15"/>
    <p:sldId id="434" r:id="rId16"/>
    <p:sldId id="409" r:id="rId17"/>
    <p:sldId id="445" r:id="rId18"/>
    <p:sldId id="472" r:id="rId19"/>
    <p:sldId id="473" r:id="rId20"/>
    <p:sldId id="474" r:id="rId21"/>
    <p:sldId id="429" r:id="rId22"/>
    <p:sldId id="476" r:id="rId23"/>
    <p:sldId id="494" r:id="rId24"/>
    <p:sldId id="469" r:id="rId25"/>
    <p:sldId id="485" r:id="rId26"/>
    <p:sldId id="486" r:id="rId27"/>
    <p:sldId id="465" r:id="rId28"/>
    <p:sldId id="435" r:id="rId29"/>
    <p:sldId id="477" r:id="rId30"/>
    <p:sldId id="478" r:id="rId31"/>
    <p:sldId id="479" r:id="rId32"/>
    <p:sldId id="489" r:id="rId33"/>
    <p:sldId id="490" r:id="rId34"/>
  </p:sldIdLst>
  <p:sldSz cx="9144000" cy="6858000" type="screen4x3"/>
  <p:notesSz cx="7010400" cy="9296400"/>
  <p:defaultTex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788" autoAdjust="0"/>
    <p:restoredTop sz="87500" autoAdjust="0"/>
  </p:normalViewPr>
  <p:slideViewPr>
    <p:cSldViewPr snapToGrid="0">
      <p:cViewPr varScale="1">
        <p:scale>
          <a:sx n="46" d="100"/>
          <a:sy n="46" d="100"/>
        </p:scale>
        <p:origin x="221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786"/>
    </p:cViewPr>
  </p:sorterViewPr>
  <p:notesViewPr>
    <p:cSldViewPr snapToGrid="0">
      <p:cViewPr varScale="1">
        <p:scale>
          <a:sx n="81" d="100"/>
          <a:sy n="81" d="100"/>
        </p:scale>
        <p:origin x="-199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defTabSz="931670" eaLnBrk="1" hangingPunct="1">
              <a:defRPr>
                <a:latin typeface="Arial" charset="0"/>
              </a:defRPr>
            </a:lvl1pPr>
          </a:lstStyle>
          <a:p>
            <a:pPr>
              <a:defRPr/>
            </a:pPr>
            <a:endParaRPr lang="en-US" dirty="0"/>
          </a:p>
        </p:txBody>
      </p:sp>
      <p:sp>
        <p:nvSpPr>
          <p:cNvPr id="5123" name="Rectangle 3"/>
          <p:cNvSpPr>
            <a:spLocks noGrp="1" noChangeArrowheads="1"/>
          </p:cNvSpPr>
          <p:nvPr>
            <p:ph type="dt" idx="1"/>
          </p:nvPr>
        </p:nvSpPr>
        <p:spPr bwMode="auto">
          <a:xfrm>
            <a:off x="3971925" y="0"/>
            <a:ext cx="3036888" cy="4635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670" eaLnBrk="1" hangingPunct="1">
              <a:defRPr>
                <a:latin typeface="Arial" charset="0"/>
              </a:defRPr>
            </a:lvl1pPr>
          </a:lstStyle>
          <a:p>
            <a:pPr>
              <a:defRPr/>
            </a:pPr>
            <a:endParaRPr lang="en-US" dirty="0"/>
          </a:p>
        </p:txBody>
      </p:sp>
      <p:sp>
        <p:nvSpPr>
          <p:cNvPr id="2052"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31263"/>
            <a:ext cx="3036888" cy="46355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defTabSz="931670" eaLnBrk="1" hangingPunct="1">
              <a:defRPr>
                <a:latin typeface="Arial" charset="0"/>
              </a:defRPr>
            </a:lvl1pPr>
          </a:lstStyle>
          <a:p>
            <a:pPr>
              <a:defRPr/>
            </a:pPr>
            <a:endParaRPr lang="en-US" dirty="0"/>
          </a:p>
        </p:txBody>
      </p:sp>
      <p:sp>
        <p:nvSpPr>
          <p:cNvPr id="5127" name="Rectangle 7"/>
          <p:cNvSpPr>
            <a:spLocks noGrp="1" noChangeArrowheads="1"/>
          </p:cNvSpPr>
          <p:nvPr>
            <p:ph type="sldNum" sz="quarter" idx="5"/>
          </p:nvPr>
        </p:nvSpPr>
        <p:spPr bwMode="auto">
          <a:xfrm>
            <a:off x="3971925" y="8831263"/>
            <a:ext cx="3036888" cy="46355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0275" eaLnBrk="1" hangingPunct="1">
              <a:defRPr/>
            </a:lvl1pPr>
          </a:lstStyle>
          <a:p>
            <a:pPr>
              <a:defRPr/>
            </a:pPr>
            <a:fld id="{F923ECB2-CE3C-43B6-9640-57D6926B146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3</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ln/>
        </p:spPr>
      </p:sp>
      <p:sp>
        <p:nvSpPr>
          <p:cNvPr id="1433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4340"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8F19055D-2886-4E53-B199-26697198E137}" type="slidenum">
              <a:rPr lang="en-US" altLang="en-US" smtClean="0"/>
              <a:pPr/>
              <a:t>20</a:t>
            </a:fld>
            <a:endParaRPr lang="en-US" altLang="en-US" dirty="0"/>
          </a:p>
        </p:txBody>
      </p:sp>
    </p:spTree>
    <p:extLst>
      <p:ext uri="{BB962C8B-B14F-4D97-AF65-F5344CB8AC3E}">
        <p14:creationId xmlns:p14="http://schemas.microsoft.com/office/powerpoint/2010/main" val="3164171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a:ln/>
        </p:spPr>
      </p:sp>
      <p:sp>
        <p:nvSpPr>
          <p:cNvPr id="1741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
            </a:r>
            <a:br>
              <a:rPr lang="en-US" altLang="en-US" dirty="0">
                <a:latin typeface="Arial" panose="020B0604020202020204" pitchFamily="34" charset="0"/>
              </a:rPr>
            </a:b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741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99FA0E12-244F-448D-A1CA-E4A76F108C61}" type="slidenum">
              <a:rPr lang="en-US" altLang="en-US" smtClean="0"/>
              <a:pPr/>
              <a:t>21</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a:ln/>
        </p:spPr>
      </p:sp>
      <p:sp>
        <p:nvSpPr>
          <p:cNvPr id="1741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
            </a:r>
            <a:br>
              <a:rPr lang="en-US" altLang="en-US" dirty="0">
                <a:latin typeface="Arial" panose="020B0604020202020204" pitchFamily="34" charset="0"/>
              </a:rPr>
            </a:b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741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99FA0E12-244F-448D-A1CA-E4A76F108C61}" type="slidenum">
              <a:rPr lang="en-US" altLang="en-US" smtClean="0"/>
              <a:pPr/>
              <a:t>22</a:t>
            </a:fld>
            <a:endParaRPr lang="en-US" altLang="en-US" dirty="0"/>
          </a:p>
        </p:txBody>
      </p:sp>
    </p:spTree>
    <p:extLst>
      <p:ext uri="{BB962C8B-B14F-4D97-AF65-F5344CB8AC3E}">
        <p14:creationId xmlns:p14="http://schemas.microsoft.com/office/powerpoint/2010/main" val="1092977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a:ln/>
        </p:spPr>
      </p:sp>
      <p:sp>
        <p:nvSpPr>
          <p:cNvPr id="1741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
            </a:r>
            <a:br>
              <a:rPr lang="en-US" altLang="en-US" dirty="0">
                <a:latin typeface="Arial" panose="020B0604020202020204" pitchFamily="34" charset="0"/>
              </a:rPr>
            </a:b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741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99FA0E12-244F-448D-A1CA-E4A76F108C61}" type="slidenum">
              <a:rPr lang="en-US" altLang="en-US" smtClean="0"/>
              <a:pPr/>
              <a:t>23</a:t>
            </a:fld>
            <a:endParaRPr lang="en-US" altLang="en-US" dirty="0"/>
          </a:p>
        </p:txBody>
      </p:sp>
    </p:spTree>
    <p:extLst>
      <p:ext uri="{BB962C8B-B14F-4D97-AF65-F5344CB8AC3E}">
        <p14:creationId xmlns:p14="http://schemas.microsoft.com/office/powerpoint/2010/main" val="692341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a:ln/>
        </p:spPr>
      </p:sp>
      <p:sp>
        <p:nvSpPr>
          <p:cNvPr id="1741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
            </a:r>
            <a:br>
              <a:rPr lang="en-US" altLang="en-US" dirty="0">
                <a:latin typeface="Arial" panose="020B0604020202020204" pitchFamily="34" charset="0"/>
              </a:rPr>
            </a:b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741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99FA0E12-244F-448D-A1CA-E4A76F108C61}" type="slidenum">
              <a:rPr lang="en-US" altLang="en-US" smtClean="0"/>
              <a:pPr/>
              <a:t>24</a:t>
            </a:fld>
            <a:endParaRPr lang="en-US" altLang="en-US" dirty="0"/>
          </a:p>
        </p:txBody>
      </p:sp>
    </p:spTree>
    <p:extLst>
      <p:ext uri="{BB962C8B-B14F-4D97-AF65-F5344CB8AC3E}">
        <p14:creationId xmlns:p14="http://schemas.microsoft.com/office/powerpoint/2010/main" val="1620825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a:ln/>
        </p:spPr>
      </p:sp>
      <p:sp>
        <p:nvSpPr>
          <p:cNvPr id="1741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
            </a:r>
            <a:br>
              <a:rPr lang="en-US" altLang="en-US" dirty="0">
                <a:latin typeface="Arial" panose="020B0604020202020204" pitchFamily="34" charset="0"/>
              </a:rPr>
            </a:b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741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99FA0E12-244F-448D-A1CA-E4A76F108C61}" type="slidenum">
              <a:rPr lang="en-US" altLang="en-US" smtClean="0"/>
              <a:pPr/>
              <a:t>25</a:t>
            </a:fld>
            <a:endParaRPr lang="en-US" altLang="en-US" dirty="0"/>
          </a:p>
        </p:txBody>
      </p:sp>
    </p:spTree>
    <p:extLst>
      <p:ext uri="{BB962C8B-B14F-4D97-AF65-F5344CB8AC3E}">
        <p14:creationId xmlns:p14="http://schemas.microsoft.com/office/powerpoint/2010/main" val="4201243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a:ln/>
        </p:spPr>
      </p:sp>
      <p:sp>
        <p:nvSpPr>
          <p:cNvPr id="1741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
            </a:r>
            <a:br>
              <a:rPr lang="en-US" altLang="en-US" dirty="0">
                <a:latin typeface="Arial" panose="020B0604020202020204" pitchFamily="34" charset="0"/>
              </a:rPr>
            </a:b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741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99FA0E12-244F-448D-A1CA-E4A76F108C61}" type="slidenum">
              <a:rPr lang="en-US" altLang="en-US" smtClean="0"/>
              <a:pPr/>
              <a:t>26</a:t>
            </a:fld>
            <a:endParaRPr lang="en-US" altLang="en-US" dirty="0"/>
          </a:p>
        </p:txBody>
      </p:sp>
    </p:spTree>
    <p:extLst>
      <p:ext uri="{BB962C8B-B14F-4D97-AF65-F5344CB8AC3E}">
        <p14:creationId xmlns:p14="http://schemas.microsoft.com/office/powerpoint/2010/main" val="941915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23ECB2-CE3C-43B6-9640-57D6926B1462}" type="slidenum">
              <a:rPr lang="en-US" altLang="en-US" smtClean="0"/>
              <a:pPr>
                <a:defRPr/>
              </a:pPr>
              <a:t>29</a:t>
            </a:fld>
            <a:endParaRPr lang="en-US" altLang="en-US" dirty="0"/>
          </a:p>
        </p:txBody>
      </p:sp>
    </p:spTree>
    <p:extLst>
      <p:ext uri="{BB962C8B-B14F-4D97-AF65-F5344CB8AC3E}">
        <p14:creationId xmlns:p14="http://schemas.microsoft.com/office/powerpoint/2010/main" val="2174920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9</a:t>
            </a:fld>
            <a:endParaRPr lang="en-US" altLang="en-US" dirty="0"/>
          </a:p>
        </p:txBody>
      </p:sp>
    </p:spTree>
    <p:extLst>
      <p:ext uri="{BB962C8B-B14F-4D97-AF65-F5344CB8AC3E}">
        <p14:creationId xmlns:p14="http://schemas.microsoft.com/office/powerpoint/2010/main" val="1959915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10</a:t>
            </a:fld>
            <a:endParaRPr lang="en-US" altLang="en-US" dirty="0"/>
          </a:p>
        </p:txBody>
      </p:sp>
    </p:spTree>
    <p:extLst>
      <p:ext uri="{BB962C8B-B14F-4D97-AF65-F5344CB8AC3E}">
        <p14:creationId xmlns:p14="http://schemas.microsoft.com/office/powerpoint/2010/main" val="285832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23ECB2-CE3C-43B6-9640-57D6926B1462}" type="slidenum">
              <a:rPr lang="en-US" altLang="en-US" smtClean="0"/>
              <a:pPr>
                <a:defRPr/>
              </a:pPr>
              <a:t>13</a:t>
            </a:fld>
            <a:endParaRPr lang="en-US" altLang="en-US" dirty="0"/>
          </a:p>
        </p:txBody>
      </p:sp>
    </p:spTree>
    <p:extLst>
      <p:ext uri="{BB962C8B-B14F-4D97-AF65-F5344CB8AC3E}">
        <p14:creationId xmlns:p14="http://schemas.microsoft.com/office/powerpoint/2010/main" val="3539390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ChangeArrowheads="1" noTextEdit="1"/>
          </p:cNvSpPr>
          <p:nvPr>
            <p:ph type="sldImg"/>
          </p:nvPr>
        </p:nvSpPr>
        <p:spPr>
          <a:ln/>
        </p:spPr>
      </p:sp>
      <p:sp>
        <p:nvSpPr>
          <p:cNvPr id="1229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229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F714B2F7-B8C7-4292-9CEC-1D3001CE41AF}" type="slidenum">
              <a:rPr lang="en-US" altLang="en-US" smtClean="0"/>
              <a:pPr/>
              <a:t>15</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ln/>
        </p:spPr>
      </p:sp>
      <p:sp>
        <p:nvSpPr>
          <p:cNvPr id="1433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4340"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8F19055D-2886-4E53-B199-26697198E137}" type="slidenum">
              <a:rPr lang="en-US" altLang="en-US" smtClean="0"/>
              <a:pPr/>
              <a:t>16</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ln/>
        </p:spPr>
      </p:sp>
      <p:sp>
        <p:nvSpPr>
          <p:cNvPr id="1433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4340"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8F19055D-2886-4E53-B199-26697198E137}" type="slidenum">
              <a:rPr lang="en-US" altLang="en-US" smtClean="0"/>
              <a:pPr/>
              <a:t>17</a:t>
            </a:fld>
            <a:endParaRPr lang="en-US" altLang="en-US" dirty="0"/>
          </a:p>
        </p:txBody>
      </p:sp>
    </p:spTree>
    <p:extLst>
      <p:ext uri="{BB962C8B-B14F-4D97-AF65-F5344CB8AC3E}">
        <p14:creationId xmlns:p14="http://schemas.microsoft.com/office/powerpoint/2010/main" val="1058389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ln/>
        </p:spPr>
      </p:sp>
      <p:sp>
        <p:nvSpPr>
          <p:cNvPr id="1433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4340"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8F19055D-2886-4E53-B199-26697198E137}" type="slidenum">
              <a:rPr lang="en-US" altLang="en-US" smtClean="0"/>
              <a:pPr/>
              <a:t>18</a:t>
            </a:fld>
            <a:endParaRPr lang="en-US" altLang="en-US" dirty="0"/>
          </a:p>
        </p:txBody>
      </p:sp>
    </p:spTree>
    <p:extLst>
      <p:ext uri="{BB962C8B-B14F-4D97-AF65-F5344CB8AC3E}">
        <p14:creationId xmlns:p14="http://schemas.microsoft.com/office/powerpoint/2010/main" val="3093816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ln/>
        </p:spPr>
      </p:sp>
      <p:sp>
        <p:nvSpPr>
          <p:cNvPr id="1433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4340"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8F19055D-2886-4E53-B199-26697198E137}" type="slidenum">
              <a:rPr lang="en-US" altLang="en-US" smtClean="0"/>
              <a:pPr/>
              <a:t>19</a:t>
            </a:fld>
            <a:endParaRPr lang="en-US" altLang="en-US" dirty="0"/>
          </a:p>
        </p:txBody>
      </p:sp>
    </p:spTree>
    <p:extLst>
      <p:ext uri="{BB962C8B-B14F-4D97-AF65-F5344CB8AC3E}">
        <p14:creationId xmlns:p14="http://schemas.microsoft.com/office/powerpoint/2010/main" val="3291200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67763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5631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2800">
                <a:solidFill>
                  <a:schemeClr val="bg1"/>
                </a:solidFill>
              </a:defRPr>
            </a:lvl1p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sz="2000">
                <a:solidFill>
                  <a:schemeClr val="bg1"/>
                </a:solidFill>
              </a:defRPr>
            </a:lvl1pPr>
            <a:lvl2pPr>
              <a:defRPr sz="2000">
                <a:solidFill>
                  <a:schemeClr val="bg1"/>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3998695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53350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4831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1079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64073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686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4558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50596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0" y="3175"/>
            <a:ext cx="9144000" cy="6854825"/>
          </a:xfrm>
          <a:prstGeom prst="rect">
            <a:avLst/>
          </a:prstGeom>
          <a:solidFill>
            <a:srgbClr val="000050"/>
          </a:solidFill>
          <a:ln>
            <a:noFill/>
          </a:ln>
        </p:spPr>
        <p:txBody>
          <a:bodyPr wrap="none"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defRPr/>
            </a:pPr>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aw.harvard.edu/faculty/cdonahue/courses/ELH/lectures/l09.out.pdf" TargetMode="External"/><Relationship Id="rId2" Type="http://schemas.openxmlformats.org/officeDocument/2006/relationships/hyperlink" Target="l01.screenout.doc"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r>
              <a:rPr lang="en-US" altLang="en-US" sz="2400" dirty="0"/>
              <a:t>English Constitutional and Legal History:</a:t>
            </a:r>
            <a:br>
              <a:rPr lang="en-US" altLang="en-US" sz="2400" dirty="0"/>
            </a:br>
            <a:r>
              <a:rPr lang="en-US" altLang="en-US" sz="2400" dirty="0" smtClean="0"/>
              <a:t>Constitutional Developments in the 13th Century</a:t>
            </a:r>
            <a:r>
              <a:rPr lang="en-US" altLang="en-US" dirty="0"/>
              <a:t/>
            </a:r>
            <a:br>
              <a:rPr lang="en-US" altLang="en-US" dirty="0"/>
            </a:br>
            <a:r>
              <a:rPr lang="en-US" altLang="en-US" dirty="0"/>
              <a:t>Lecture </a:t>
            </a:r>
            <a:r>
              <a:rPr lang="en-US" altLang="en-US" dirty="0" smtClean="0"/>
              <a:t>9</a:t>
            </a:r>
            <a:endParaRPr lang="en-US" altLang="en-US" dirty="0"/>
          </a:p>
          <a:p>
            <a:pPr algn="ctr" eaLnBrk="1" hangingPunct="1">
              <a:buFontTx/>
              <a:buNone/>
            </a:pPr>
            <a:endParaRPr lang="en-US" altLang="en-US" dirty="0">
              <a:hlinkClick r:id="rId2" action="ppaction://hlinkfile"/>
            </a:endParaRPr>
          </a:p>
          <a:p>
            <a:pPr eaLnBrk="1" hangingPunct="1">
              <a:buFontTx/>
              <a:buNone/>
            </a:pPr>
            <a:r>
              <a:rPr lang="en-US" altLang="en-US" dirty="0">
                <a:hlinkClick r:id="rId3"/>
              </a:rPr>
              <a:t>Click here for a printed outline</a:t>
            </a:r>
            <a:r>
              <a:rPr lang="en-US" altLang="en-US" dirty="0"/>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480121"/>
            <a:ext cx="8229600" cy="5174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a:t>The 13</a:t>
            </a:r>
            <a:r>
              <a:rPr lang="en-US" altLang="en-US" sz="2400" baseline="30000" dirty="0"/>
              <a:t>t</a:t>
            </a:r>
            <a:r>
              <a:rPr lang="en-US" altLang="en-US" sz="2400" dirty="0"/>
              <a:t>h century in general</a:t>
            </a:r>
            <a:r>
              <a:rPr lang="en-US" altLang="en-US" sz="2400" dirty="0" smtClean="0"/>
              <a:t> </a:t>
            </a:r>
            <a:r>
              <a:rPr lang="en-US" altLang="en-US" sz="2400" dirty="0"/>
              <a:t>(cont’d)</a:t>
            </a:r>
            <a:endParaRPr lang="en-US" altLang="en-US" sz="2400" dirty="0"/>
          </a:p>
        </p:txBody>
      </p:sp>
      <p:sp>
        <p:nvSpPr>
          <p:cNvPr id="8" name="TextBox 7"/>
          <p:cNvSpPr txBox="1"/>
          <p:nvPr/>
        </p:nvSpPr>
        <p:spPr>
          <a:xfrm>
            <a:off x="457200" y="1454727"/>
            <a:ext cx="8063345" cy="3170099"/>
          </a:xfrm>
          <a:prstGeom prst="rect">
            <a:avLst/>
          </a:prstGeom>
          <a:noFill/>
        </p:spPr>
        <p:txBody>
          <a:bodyPr wrap="square">
            <a:spAutoFit/>
          </a:bodyPr>
          <a:lstStyle/>
          <a:p>
            <a:pPr marL="342900" indent="-342900">
              <a:buFont typeface="Arial" panose="020B0604020202020204" pitchFamily="34" charset="0"/>
              <a:buChar char="•"/>
              <a:defRPr/>
            </a:pPr>
            <a:r>
              <a:rPr lang="en-US" sz="2000" dirty="0" smtClean="0">
                <a:solidFill>
                  <a:schemeClr val="bg1"/>
                </a:solidFill>
              </a:rPr>
              <a:t>The </a:t>
            </a:r>
            <a:r>
              <a:rPr lang="en-US" sz="2000" dirty="0">
                <a:solidFill>
                  <a:schemeClr val="bg1"/>
                </a:solidFill>
              </a:rPr>
              <a:t>high point of scholastic philosophy and theology—Albert the Great, Thomas Aquinas, Duns Scotus, </a:t>
            </a:r>
            <a:r>
              <a:rPr lang="en-US" sz="2000" dirty="0" smtClean="0">
                <a:solidFill>
                  <a:schemeClr val="bg1"/>
                </a:solidFill>
              </a:rPr>
              <a:t>Bonaventure</a:t>
            </a: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New </a:t>
            </a:r>
            <a:r>
              <a:rPr lang="en-US" sz="2000" dirty="0">
                <a:solidFill>
                  <a:schemeClr val="bg1"/>
                </a:solidFill>
              </a:rPr>
              <a:t>religious orders (Franciscans and Dominicans</a:t>
            </a:r>
            <a:r>
              <a:rPr lang="en-US" sz="2000" dirty="0" smtClean="0">
                <a:solidFill>
                  <a:schemeClr val="bg1"/>
                </a:solidFill>
              </a:rPr>
              <a:t>)</a:t>
            </a: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Height </a:t>
            </a:r>
            <a:r>
              <a:rPr lang="en-US" sz="2000" dirty="0">
                <a:solidFill>
                  <a:schemeClr val="bg1"/>
                </a:solidFill>
              </a:rPr>
              <a:t>of the temporal power of the papacy—Innocent III, Gregory IX, Innocent IV, ending with Boniface VIII at the end of the </a:t>
            </a:r>
            <a:r>
              <a:rPr lang="en-US" sz="2000" dirty="0" smtClean="0">
                <a:solidFill>
                  <a:schemeClr val="bg1"/>
                </a:solidFill>
              </a:rPr>
              <a:t>century</a:t>
            </a: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The </a:t>
            </a:r>
            <a:r>
              <a:rPr lang="en-US" sz="2000" dirty="0">
                <a:solidFill>
                  <a:schemeClr val="bg1"/>
                </a:solidFill>
              </a:rPr>
              <a:t>great glosses of Roman and canon law; </a:t>
            </a:r>
            <a:r>
              <a:rPr lang="en-US" sz="2000" i="1" dirty="0">
                <a:solidFill>
                  <a:schemeClr val="bg1"/>
                </a:solidFill>
              </a:rPr>
              <a:t>Bracton</a:t>
            </a:r>
            <a:r>
              <a:rPr lang="en-US" sz="2000" dirty="0">
                <a:solidFill>
                  <a:schemeClr val="bg1"/>
                </a:solidFill>
              </a:rPr>
              <a:t> and Beaumanoir</a:t>
            </a: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280976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5822" y="0"/>
            <a:ext cx="4632356" cy="6858000"/>
          </a:xfrm>
          <a:prstGeom prst="rect">
            <a:avLst/>
          </a:prstGeom>
        </p:spPr>
      </p:pic>
    </p:spTree>
    <p:extLst>
      <p:ext uri="{BB962C8B-B14F-4D97-AF65-F5344CB8AC3E}">
        <p14:creationId xmlns:p14="http://schemas.microsoft.com/office/powerpoint/2010/main" val="2843044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2726"/>
          </a:xfrm>
        </p:spPr>
        <p:txBody>
          <a:bodyPr/>
          <a:lstStyle/>
          <a:p>
            <a:r>
              <a:rPr lang="en-US" altLang="en-US" sz="2400" dirty="0" smtClean="0"/>
              <a:t>Basic English chronology – 13th century</a:t>
            </a:r>
            <a:endParaRPr lang="en-US" sz="2400" dirty="0"/>
          </a:p>
        </p:txBody>
      </p:sp>
      <p:sp>
        <p:nvSpPr>
          <p:cNvPr id="3" name="Content Placeholder 2"/>
          <p:cNvSpPr>
            <a:spLocks noGrp="1"/>
          </p:cNvSpPr>
          <p:nvPr>
            <p:ph idx="1"/>
          </p:nvPr>
        </p:nvSpPr>
        <p:spPr>
          <a:xfrm>
            <a:off x="457200" y="727364"/>
            <a:ext cx="8395854" cy="5985163"/>
          </a:xfrm>
        </p:spPr>
        <p:txBody>
          <a:bodyPr/>
          <a:lstStyle/>
          <a:p>
            <a:pPr marL="0" indent="0">
              <a:buNone/>
            </a:pPr>
            <a:r>
              <a:rPr lang="en-US" dirty="0"/>
              <a:t>Henry III — 1216–1272 — 57 years — died at age 65</a:t>
            </a:r>
          </a:p>
          <a:p>
            <a:pPr marL="0" indent="0">
              <a:buNone/>
            </a:pPr>
            <a:r>
              <a:rPr lang="en-US" dirty="0"/>
              <a:t>Edward I — 1272–1307 — 35 years — died at age </a:t>
            </a:r>
            <a:r>
              <a:rPr lang="en-US" dirty="0" smtClean="0"/>
              <a:t>68</a:t>
            </a:r>
          </a:p>
          <a:p>
            <a:pPr marL="0" indent="0">
              <a:buNone/>
            </a:pPr>
            <a:endParaRPr lang="en-US" sz="1000" dirty="0"/>
          </a:p>
          <a:p>
            <a:pPr marL="0" indent="0">
              <a:buNone/>
            </a:pPr>
            <a:r>
              <a:rPr lang="en-US" dirty="0"/>
              <a:t>1232 — </a:t>
            </a:r>
            <a:r>
              <a:rPr lang="en-US" dirty="0" smtClean="0"/>
              <a:t>End </a:t>
            </a:r>
            <a:r>
              <a:rPr lang="en-US" dirty="0"/>
              <a:t>of Hubert de Burgh’s justiciarship</a:t>
            </a:r>
          </a:p>
          <a:p>
            <a:pPr marL="0" indent="0">
              <a:buNone/>
            </a:pPr>
            <a:r>
              <a:rPr lang="en-US" dirty="0"/>
              <a:t>1258–59 — Provisions of Oxford, Provisions of Westminster, Treaty of </a:t>
            </a:r>
            <a:r>
              <a:rPr lang="en-US" dirty="0" smtClean="0"/>
              <a:t>Paris, the dynasty becomes Plantagenet rather than Angevin</a:t>
            </a:r>
            <a:endParaRPr lang="en-US" dirty="0"/>
          </a:p>
          <a:p>
            <a:pPr marL="0" indent="0">
              <a:buNone/>
            </a:pPr>
            <a:r>
              <a:rPr lang="en-US" dirty="0"/>
              <a:t>1264 — Mise of Amiens, Battle of Lewes, Simon de Montfort’s </a:t>
            </a:r>
            <a:r>
              <a:rPr lang="en-US" dirty="0" smtClean="0"/>
              <a:t>1st parliament</a:t>
            </a:r>
            <a:endParaRPr lang="en-US" dirty="0"/>
          </a:p>
          <a:p>
            <a:pPr marL="0" indent="0">
              <a:buNone/>
            </a:pPr>
            <a:r>
              <a:rPr lang="en-US" dirty="0"/>
              <a:t>1265 — Simon de Montfort’s 2</a:t>
            </a:r>
            <a:r>
              <a:rPr lang="en-US" dirty="0" smtClean="0"/>
              <a:t>nd parliament, Battle </a:t>
            </a:r>
            <a:r>
              <a:rPr lang="en-US" dirty="0"/>
              <a:t>of Evesham</a:t>
            </a:r>
          </a:p>
          <a:p>
            <a:pPr marL="0" indent="0">
              <a:buNone/>
            </a:pPr>
            <a:r>
              <a:rPr lang="en-US" dirty="0"/>
              <a:t>1266 — Dictum of Kenilworth</a:t>
            </a:r>
          </a:p>
          <a:p>
            <a:pPr marL="0" indent="0">
              <a:buNone/>
            </a:pPr>
            <a:r>
              <a:rPr lang="en-US" dirty="0"/>
              <a:t>1284 — Statute of Wales</a:t>
            </a:r>
          </a:p>
          <a:p>
            <a:pPr marL="0" indent="0">
              <a:buNone/>
            </a:pPr>
            <a:r>
              <a:rPr lang="en-US" dirty="0"/>
              <a:t>1285 — Westminster II, De Donis</a:t>
            </a:r>
          </a:p>
          <a:p>
            <a:pPr marL="0" indent="0">
              <a:buNone/>
            </a:pPr>
            <a:r>
              <a:rPr lang="en-US" dirty="0"/>
              <a:t>1290 — Westminster III, Quia Emptores</a:t>
            </a:r>
          </a:p>
          <a:p>
            <a:pPr marL="0" indent="0">
              <a:buNone/>
            </a:pPr>
            <a:r>
              <a:rPr lang="en-US" dirty="0"/>
              <a:t>1292 — Judgment for John Baliol, beginning of Scottish wars</a:t>
            </a:r>
          </a:p>
          <a:p>
            <a:pPr marL="0" indent="0">
              <a:buNone/>
            </a:pPr>
            <a:r>
              <a:rPr lang="en-US" dirty="0"/>
              <a:t>1295 — “Model” Parliament</a:t>
            </a:r>
          </a:p>
          <a:p>
            <a:pPr marL="0" indent="0">
              <a:buNone/>
            </a:pPr>
            <a:r>
              <a:rPr lang="en-US" dirty="0"/>
              <a:t>1297 — Confirmatio cartarum</a:t>
            </a:r>
          </a:p>
          <a:p>
            <a:pPr marL="0" indent="0">
              <a:buNone/>
            </a:pPr>
            <a:r>
              <a:rPr lang="en-US" dirty="0"/>
              <a:t>1303 — Treaty of Paris with Philip the Fair</a:t>
            </a:r>
          </a:p>
          <a:p>
            <a:pPr marL="0" indent="0">
              <a:buNone/>
            </a:pPr>
            <a:r>
              <a:rPr lang="en-US" dirty="0" smtClean="0"/>
              <a:t>. </a:t>
            </a:r>
            <a:endParaRPr lang="en-US" dirty="0"/>
          </a:p>
          <a:p>
            <a:pPr marL="0" indent="0">
              <a:buNone/>
            </a:pPr>
            <a:r>
              <a:rPr lang="en-US" dirty="0" smtClean="0"/>
              <a:t>.</a:t>
            </a:r>
            <a:endParaRPr lang="en-US" i="1" dirty="0"/>
          </a:p>
        </p:txBody>
      </p:sp>
    </p:spTree>
    <p:extLst>
      <p:ext uri="{BB962C8B-B14F-4D97-AF65-F5344CB8AC3E}">
        <p14:creationId xmlns:p14="http://schemas.microsoft.com/office/powerpoint/2010/main" val="3982012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034617"/>
          </a:xfrm>
        </p:spPr>
        <p:txBody>
          <a:bodyPr/>
          <a:lstStyle/>
          <a:p>
            <a:r>
              <a:rPr lang="en-US" dirty="0"/>
              <a:t>Developments in governance, chief </a:t>
            </a:r>
            <a:r>
              <a:rPr lang="en-US" dirty="0" smtClean="0"/>
              <a:t>justiciar, Exchequer, </a:t>
            </a:r>
            <a:r>
              <a:rPr lang="en-US" dirty="0"/>
              <a:t>and chancellor (early Henry III).</a:t>
            </a:r>
            <a:endParaRPr lang="en-US" sz="2400" dirty="0"/>
          </a:p>
        </p:txBody>
      </p:sp>
      <p:sp>
        <p:nvSpPr>
          <p:cNvPr id="3" name="Content Placeholder 2"/>
          <p:cNvSpPr>
            <a:spLocks noGrp="1"/>
          </p:cNvSpPr>
          <p:nvPr>
            <p:ph idx="1"/>
          </p:nvPr>
        </p:nvSpPr>
        <p:spPr>
          <a:xfrm>
            <a:off x="457200" y="1537855"/>
            <a:ext cx="8229600" cy="5548745"/>
          </a:xfrm>
        </p:spPr>
        <p:txBody>
          <a:bodyPr/>
          <a:lstStyle/>
          <a:p>
            <a:r>
              <a:rPr lang="en-US" dirty="0"/>
              <a:t>The </a:t>
            </a:r>
            <a:r>
              <a:rPr lang="en-US" dirty="0" smtClean="0"/>
              <a:t>chief justiciar </a:t>
            </a:r>
            <a:r>
              <a:rPr lang="en-US" dirty="0"/>
              <a:t>is converted into the chief justices of the court before the king (</a:t>
            </a:r>
            <a:r>
              <a:rPr lang="en-US" i="1" dirty="0"/>
              <a:t>coram rege</a:t>
            </a:r>
            <a:r>
              <a:rPr lang="en-US" dirty="0"/>
              <a:t>) and of the common bench (bancum commune</a:t>
            </a:r>
            <a:r>
              <a:rPr lang="en-US" dirty="0" smtClean="0"/>
              <a:t>).</a:t>
            </a:r>
          </a:p>
          <a:p>
            <a:endParaRPr lang="en-US" dirty="0"/>
          </a:p>
          <a:p>
            <a:r>
              <a:rPr lang="en-US" dirty="0" smtClean="0"/>
              <a:t>The </a:t>
            </a:r>
            <a:r>
              <a:rPr lang="en-US" dirty="0"/>
              <a:t>Exchequer becomes more routine; the barons of the Exchequer become more like judges and less like trusted </a:t>
            </a:r>
            <a:r>
              <a:rPr lang="en-US" dirty="0" smtClean="0"/>
              <a:t>councilors </a:t>
            </a:r>
            <a:r>
              <a:rPr lang="en-US" dirty="0"/>
              <a:t>of the </a:t>
            </a:r>
            <a:r>
              <a:rPr lang="en-US" dirty="0" smtClean="0"/>
              <a:t>king.</a:t>
            </a:r>
          </a:p>
          <a:p>
            <a:endParaRPr lang="en-US" dirty="0"/>
          </a:p>
          <a:p>
            <a:r>
              <a:rPr lang="en-US" dirty="0" smtClean="0"/>
              <a:t>The </a:t>
            </a:r>
            <a:r>
              <a:rPr lang="en-US" dirty="0"/>
              <a:t>chancellor seems to lose power in this period, and the wardrobe (a household department) emerges as the most important department dealing with king’s </a:t>
            </a:r>
            <a:r>
              <a:rPr lang="en-US" dirty="0" smtClean="0"/>
              <a:t>money.</a:t>
            </a:r>
          </a:p>
          <a:p>
            <a:endParaRPr lang="en-US" dirty="0"/>
          </a:p>
          <a:p>
            <a:r>
              <a:rPr lang="en-US" dirty="0" smtClean="0"/>
              <a:t>Most, </a:t>
            </a:r>
            <a:r>
              <a:rPr lang="en-US" dirty="0"/>
              <a:t>if not quite </a:t>
            </a:r>
            <a:r>
              <a:rPr lang="en-US" dirty="0" smtClean="0"/>
              <a:t>all, </a:t>
            </a:r>
            <a:r>
              <a:rPr lang="en-US" dirty="0"/>
              <a:t>of these changes can be associated with the ending of Henry III’s minority.</a:t>
            </a:r>
          </a:p>
        </p:txBody>
      </p:sp>
    </p:spTree>
    <p:extLst>
      <p:ext uri="{BB962C8B-B14F-4D97-AF65-F5344CB8AC3E}">
        <p14:creationId xmlns:p14="http://schemas.microsoft.com/office/powerpoint/2010/main" val="1362477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2726"/>
          </a:xfrm>
        </p:spPr>
        <p:txBody>
          <a:bodyPr/>
          <a:lstStyle/>
          <a:p>
            <a:r>
              <a:rPr lang="en-US" sz="2400" dirty="0" smtClean="0"/>
              <a:t>The fall of Hubert de Burgh</a:t>
            </a:r>
            <a:endParaRPr lang="en-US" sz="2400" dirty="0"/>
          </a:p>
        </p:txBody>
      </p:sp>
      <p:sp>
        <p:nvSpPr>
          <p:cNvPr id="3" name="Content Placeholder 2"/>
          <p:cNvSpPr>
            <a:spLocks noGrp="1"/>
          </p:cNvSpPr>
          <p:nvPr>
            <p:ph idx="1"/>
          </p:nvPr>
        </p:nvSpPr>
        <p:spPr>
          <a:xfrm>
            <a:off x="631448" y="919766"/>
            <a:ext cx="8229600" cy="5551372"/>
          </a:xfrm>
        </p:spPr>
        <p:txBody>
          <a:bodyPr/>
          <a:lstStyle/>
          <a:p>
            <a:r>
              <a:rPr lang="en-US" dirty="0" smtClean="0"/>
              <a:t>Hubert </a:t>
            </a:r>
            <a:r>
              <a:rPr lang="en-US" dirty="0"/>
              <a:t>de Burgh, the last of the great justiciars, is firmly associated with the minority of Henry III</a:t>
            </a:r>
            <a:r>
              <a:rPr lang="en-US" dirty="0" smtClean="0"/>
              <a:t>.</a:t>
            </a:r>
          </a:p>
          <a:p>
            <a:endParaRPr lang="en-US" dirty="0"/>
          </a:p>
          <a:p>
            <a:r>
              <a:rPr lang="en-US" dirty="0" smtClean="0"/>
              <a:t>Hubert </a:t>
            </a:r>
            <a:r>
              <a:rPr lang="en-US" dirty="0"/>
              <a:t>fell both because Henry becomes sick of his minority and because a group of men from Poitou in France, lead by Pierre des Roches, the bishop of Winchester and a survivor from John’s reign, and his nephew Pierre des Rievaulx, gained power</a:t>
            </a:r>
            <a:r>
              <a:rPr lang="en-US" dirty="0" smtClean="0"/>
              <a:t>.</a:t>
            </a:r>
          </a:p>
          <a:p>
            <a:endParaRPr lang="en-US" dirty="0"/>
          </a:p>
          <a:p>
            <a:r>
              <a:rPr lang="en-US" dirty="0" smtClean="0"/>
              <a:t>Kings </a:t>
            </a:r>
            <a:r>
              <a:rPr lang="en-US" dirty="0"/>
              <a:t>that begin as minors don’t have a good track record.</a:t>
            </a:r>
          </a:p>
        </p:txBody>
      </p:sp>
    </p:spTree>
    <p:extLst>
      <p:ext uri="{BB962C8B-B14F-4D97-AF65-F5344CB8AC3E}">
        <p14:creationId xmlns:p14="http://schemas.microsoft.com/office/powerpoint/2010/main" val="2801659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9"/>
            <a:ext cx="8229600" cy="4735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t>Foreign politics and </a:t>
            </a:r>
            <a:r>
              <a:rPr lang="en-US" dirty="0" smtClean="0"/>
              <a:t>nationalism</a:t>
            </a:r>
            <a:endParaRPr lang="en-US" altLang="en-US" sz="2400" i="1" dirty="0"/>
          </a:p>
        </p:txBody>
      </p:sp>
      <p:sp>
        <p:nvSpPr>
          <p:cNvPr id="2" name="Rectangle 1"/>
          <p:cNvSpPr/>
          <p:nvPr/>
        </p:nvSpPr>
        <p:spPr>
          <a:xfrm>
            <a:off x="623455" y="1018309"/>
            <a:ext cx="6837218" cy="3477875"/>
          </a:xfrm>
          <a:prstGeom prst="rect">
            <a:avLst/>
          </a:prstGeom>
        </p:spPr>
        <p:txBody>
          <a:bodyPr wrap="square">
            <a:spAutoFit/>
          </a:bodyPr>
          <a:lstStyle/>
          <a:p>
            <a:pPr marL="342900" indent="-342900">
              <a:buFont typeface="Arial" panose="020B0604020202020204" pitchFamily="34" charset="0"/>
              <a:buChar char="•"/>
            </a:pPr>
            <a:r>
              <a:rPr lang="en-US" sz="2000" dirty="0" smtClean="0">
                <a:solidFill>
                  <a:schemeClr val="bg1"/>
                </a:solidFill>
              </a:rPr>
              <a:t>Henry </a:t>
            </a:r>
            <a:r>
              <a:rPr lang="en-US" sz="2000" dirty="0">
                <a:solidFill>
                  <a:schemeClr val="bg1"/>
                </a:solidFill>
              </a:rPr>
              <a:t>III, Isabelle of Angoulême, Eleanor of </a:t>
            </a:r>
            <a:r>
              <a:rPr lang="en-US" sz="2000" dirty="0" smtClean="0">
                <a:solidFill>
                  <a:schemeClr val="bg1"/>
                </a:solidFill>
              </a:rPr>
              <a:t>Provence</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smtClean="0">
                <a:solidFill>
                  <a:schemeClr val="bg1"/>
                </a:solidFill>
              </a:rPr>
              <a:t>Henry </a:t>
            </a:r>
            <a:r>
              <a:rPr lang="en-US" sz="2000" dirty="0">
                <a:solidFill>
                  <a:schemeClr val="bg1"/>
                </a:solidFill>
              </a:rPr>
              <a:t>III and </a:t>
            </a:r>
            <a:r>
              <a:rPr lang="en-US" sz="2000" dirty="0" smtClean="0">
                <a:solidFill>
                  <a:schemeClr val="bg1"/>
                </a:solidFill>
              </a:rPr>
              <a:t>Gascony</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smtClean="0">
                <a:solidFill>
                  <a:schemeClr val="bg1"/>
                </a:solidFill>
              </a:rPr>
              <a:t>Edmund </a:t>
            </a:r>
            <a:r>
              <a:rPr lang="en-US" sz="2000" dirty="0">
                <a:solidFill>
                  <a:schemeClr val="bg1"/>
                </a:solidFill>
              </a:rPr>
              <a:t>and </a:t>
            </a:r>
            <a:r>
              <a:rPr lang="en-US" sz="2000" dirty="0" smtClean="0">
                <a:solidFill>
                  <a:schemeClr val="bg1"/>
                </a:solidFill>
              </a:rPr>
              <a:t>Sicily</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smtClean="0">
                <a:solidFill>
                  <a:schemeClr val="bg1"/>
                </a:solidFill>
              </a:rPr>
              <a:t>Richard </a:t>
            </a:r>
            <a:r>
              <a:rPr lang="en-US" sz="2000" dirty="0">
                <a:solidFill>
                  <a:schemeClr val="bg1"/>
                </a:solidFill>
              </a:rPr>
              <a:t>of Cornwall and the Holy Roman Empire</a:t>
            </a:r>
          </a:p>
          <a:p>
            <a:r>
              <a:rPr lang="en-US" sz="2000" dirty="0">
                <a:solidFill>
                  <a:schemeClr val="bg1"/>
                </a:solidFill>
              </a:rPr>
              <a:t>	</a:t>
            </a:r>
            <a:endParaRPr lang="en-US" sz="2000" dirty="0" smtClean="0">
              <a:solidFill>
                <a:schemeClr val="bg1"/>
              </a:solidFill>
            </a:endParaRPr>
          </a:p>
          <a:p>
            <a:pPr marL="342900" indent="-342900">
              <a:buFont typeface="Arial" panose="020B0604020202020204" pitchFamily="34" charset="0"/>
              <a:buChar char="•"/>
            </a:pPr>
            <a:r>
              <a:rPr lang="en-US" sz="2000" dirty="0" smtClean="0">
                <a:solidFill>
                  <a:schemeClr val="bg1"/>
                </a:solidFill>
              </a:rPr>
              <a:t>The </a:t>
            </a:r>
            <a:r>
              <a:rPr lang="en-US" sz="2000" dirty="0">
                <a:solidFill>
                  <a:schemeClr val="bg1"/>
                </a:solidFill>
              </a:rPr>
              <a:t>barons were chary of these foreign adventures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smtClean="0">
                <a:solidFill>
                  <a:schemeClr val="bg1"/>
                </a:solidFill>
              </a:rPr>
              <a:t>Edward </a:t>
            </a:r>
            <a:r>
              <a:rPr lang="en-US" sz="2000" dirty="0">
                <a:solidFill>
                  <a:schemeClr val="bg1"/>
                </a:solidFill>
              </a:rPr>
              <a:t>I encountered similar difficulties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5566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smtClean="0"/>
              <a:t>Troubles </a:t>
            </a:r>
            <a:r>
              <a:rPr lang="en-US" sz="2400" dirty="0"/>
              <a:t>between 1232 and 1258</a:t>
            </a:r>
            <a:endParaRPr lang="en-US" altLang="en-US" sz="2400" dirty="0"/>
          </a:p>
        </p:txBody>
      </p:sp>
      <p:sp>
        <p:nvSpPr>
          <p:cNvPr id="14342" name="TextBox 9"/>
          <p:cNvSpPr txBox="1">
            <a:spLocks noChangeArrowheads="1"/>
          </p:cNvSpPr>
          <p:nvPr/>
        </p:nvSpPr>
        <p:spPr bwMode="auto">
          <a:xfrm>
            <a:off x="457200" y="1454728"/>
            <a:ext cx="84582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342900" indent="-342900">
              <a:buFont typeface="Arial" panose="020B0604020202020204" pitchFamily="34" charset="0"/>
              <a:buChar char="•"/>
              <a:defRPr/>
            </a:pPr>
            <a:r>
              <a:rPr lang="en-US" sz="2000" dirty="0" smtClean="0">
                <a:solidFill>
                  <a:schemeClr val="bg1">
                    <a:lumMod val="95000"/>
                  </a:schemeClr>
                </a:solidFill>
                <a:latin typeface="+mn-lt"/>
              </a:rPr>
              <a:t>Opposition </a:t>
            </a:r>
            <a:r>
              <a:rPr lang="en-US" sz="2000" dirty="0">
                <a:solidFill>
                  <a:schemeClr val="bg1">
                    <a:lumMod val="95000"/>
                  </a:schemeClr>
                </a:solidFill>
                <a:latin typeface="+mn-lt"/>
              </a:rPr>
              <a:t>to the role of the Lusignans and the </a:t>
            </a:r>
            <a:r>
              <a:rPr lang="en-US" sz="2000" dirty="0" smtClean="0">
                <a:solidFill>
                  <a:schemeClr val="bg1">
                    <a:lumMod val="95000"/>
                  </a:schemeClr>
                </a:solidFill>
                <a:latin typeface="+mn-lt"/>
              </a:rPr>
              <a:t>Savoyards</a:t>
            </a:r>
          </a:p>
          <a:p>
            <a:pPr marL="342900" indent="-342900">
              <a:buFont typeface="Arial" panose="020B0604020202020204" pitchFamily="34" charset="0"/>
              <a:buChar char="•"/>
              <a:defRPr/>
            </a:pPr>
            <a:endParaRPr lang="en-US" sz="2000" dirty="0">
              <a:solidFill>
                <a:schemeClr val="bg1">
                  <a:lumMod val="95000"/>
                </a:schemeClr>
              </a:solidFill>
              <a:latin typeface="+mn-lt"/>
            </a:endParaRPr>
          </a:p>
          <a:p>
            <a:pPr marL="342900" indent="-342900">
              <a:buFont typeface="Arial" panose="020B0604020202020204" pitchFamily="34" charset="0"/>
              <a:buChar char="•"/>
              <a:defRPr/>
            </a:pPr>
            <a:r>
              <a:rPr lang="en-US" sz="2000" dirty="0" smtClean="0">
                <a:solidFill>
                  <a:schemeClr val="bg1">
                    <a:lumMod val="95000"/>
                  </a:schemeClr>
                </a:solidFill>
                <a:latin typeface="+mn-lt"/>
              </a:rPr>
              <a:t>Money</a:t>
            </a:r>
          </a:p>
          <a:p>
            <a:pPr marL="342900" indent="-342900">
              <a:buFont typeface="Arial" panose="020B0604020202020204" pitchFamily="34" charset="0"/>
              <a:buChar char="•"/>
              <a:defRPr/>
            </a:pPr>
            <a:endParaRPr lang="en-US" sz="2000" dirty="0">
              <a:solidFill>
                <a:schemeClr val="bg1">
                  <a:lumMod val="95000"/>
                </a:schemeClr>
              </a:solidFill>
              <a:latin typeface="+mn-lt"/>
            </a:endParaRPr>
          </a:p>
          <a:p>
            <a:pPr marL="342900" indent="-342900">
              <a:buFont typeface="Arial" panose="020B0604020202020204" pitchFamily="34" charset="0"/>
              <a:buChar char="•"/>
              <a:defRPr/>
            </a:pPr>
            <a:r>
              <a:rPr lang="en-US" sz="2000" dirty="0" smtClean="0">
                <a:solidFill>
                  <a:schemeClr val="bg1">
                    <a:lumMod val="95000"/>
                  </a:schemeClr>
                </a:solidFill>
                <a:latin typeface="+mn-lt"/>
              </a:rPr>
              <a:t>The </a:t>
            </a:r>
            <a:r>
              <a:rPr lang="en-US" sz="2000" dirty="0">
                <a:solidFill>
                  <a:schemeClr val="bg1">
                    <a:lumMod val="95000"/>
                  </a:schemeClr>
                </a:solidFill>
                <a:latin typeface="+mn-lt"/>
              </a:rPr>
              <a:t>“paper constitution” of 1244</a:t>
            </a:r>
            <a:r>
              <a:rPr lang="en-US" sz="2000" dirty="0" smtClean="0">
                <a:solidFill>
                  <a:schemeClr val="bg1">
                    <a:lumMod val="95000"/>
                  </a:schemeClr>
                </a:solidFill>
                <a:latin typeface="+mn-lt"/>
              </a:rPr>
              <a:t>:</a:t>
            </a:r>
          </a:p>
          <a:p>
            <a:pPr marL="342900" indent="-342900">
              <a:buFont typeface="Arial" panose="020B0604020202020204" pitchFamily="34" charset="0"/>
              <a:buChar char="•"/>
              <a:defRPr/>
            </a:pPr>
            <a:endParaRPr lang="en-US" sz="2000" dirty="0" smtClean="0">
              <a:solidFill>
                <a:schemeClr val="bg1">
                  <a:lumMod val="95000"/>
                </a:schemeClr>
              </a:solidFill>
              <a:latin typeface="+mn-lt"/>
            </a:endParaRPr>
          </a:p>
          <a:p>
            <a:pPr marL="1085850" lvl="1" indent="-342900">
              <a:buFont typeface="Arial" panose="020B0604020202020204" pitchFamily="34" charset="0"/>
              <a:buChar char="•"/>
              <a:defRPr/>
            </a:pPr>
            <a:r>
              <a:rPr lang="en-US" sz="2000" dirty="0" smtClean="0">
                <a:solidFill>
                  <a:schemeClr val="bg1">
                    <a:lumMod val="95000"/>
                  </a:schemeClr>
                </a:solidFill>
                <a:latin typeface="+mn-lt"/>
              </a:rPr>
              <a:t> </a:t>
            </a:r>
            <a:r>
              <a:rPr lang="en-US" sz="2000" dirty="0">
                <a:solidFill>
                  <a:schemeClr val="bg1">
                    <a:lumMod val="95000"/>
                  </a:schemeClr>
                </a:solidFill>
                <a:latin typeface="+mn-lt"/>
              </a:rPr>
              <a:t>Magna Carta to be </a:t>
            </a:r>
            <a:r>
              <a:rPr lang="en-US" sz="2000" dirty="0" smtClean="0">
                <a:solidFill>
                  <a:schemeClr val="bg1">
                    <a:lumMod val="95000"/>
                  </a:schemeClr>
                </a:solidFill>
                <a:latin typeface="+mn-lt"/>
              </a:rPr>
              <a:t>confirmed</a:t>
            </a:r>
            <a:endParaRPr lang="en-US" sz="2000" dirty="0">
              <a:solidFill>
                <a:schemeClr val="bg1">
                  <a:lumMod val="95000"/>
                </a:schemeClr>
              </a:solidFill>
              <a:latin typeface="+mn-lt"/>
            </a:endParaRPr>
          </a:p>
          <a:p>
            <a:pPr marL="1085850" lvl="1" indent="-342900">
              <a:buFont typeface="Arial" panose="020B0604020202020204" pitchFamily="34" charset="0"/>
              <a:buChar char="•"/>
              <a:defRPr/>
            </a:pPr>
            <a:endParaRPr lang="en-US" sz="2000" dirty="0" smtClean="0">
              <a:solidFill>
                <a:schemeClr val="bg1">
                  <a:lumMod val="95000"/>
                </a:schemeClr>
              </a:solidFill>
              <a:latin typeface="+mn-lt"/>
            </a:endParaRPr>
          </a:p>
          <a:p>
            <a:pPr marL="1085850" lvl="1" indent="-342900">
              <a:buFont typeface="Arial" panose="020B0604020202020204" pitchFamily="34" charset="0"/>
              <a:buChar char="•"/>
              <a:defRPr/>
            </a:pPr>
            <a:r>
              <a:rPr lang="en-US" sz="2000" dirty="0" smtClean="0">
                <a:solidFill>
                  <a:schemeClr val="bg1">
                    <a:lumMod val="95000"/>
                  </a:schemeClr>
                </a:solidFill>
                <a:latin typeface="+mn-lt"/>
              </a:rPr>
              <a:t>barons </a:t>
            </a:r>
            <a:r>
              <a:rPr lang="en-US" sz="2000" dirty="0">
                <a:solidFill>
                  <a:schemeClr val="bg1">
                    <a:lumMod val="95000"/>
                  </a:schemeClr>
                </a:solidFill>
                <a:latin typeface="+mn-lt"/>
              </a:rPr>
              <a:t>to control the chancellor and the </a:t>
            </a:r>
            <a:r>
              <a:rPr lang="en-US" sz="2000" dirty="0" smtClean="0">
                <a:solidFill>
                  <a:schemeClr val="bg1">
                    <a:lumMod val="95000"/>
                  </a:schemeClr>
                </a:solidFill>
                <a:latin typeface="+mn-lt"/>
              </a:rPr>
              <a:t>exchequer</a:t>
            </a:r>
          </a:p>
          <a:p>
            <a:pPr marL="1085850" lvl="1" indent="-342900">
              <a:buFont typeface="Arial" panose="020B0604020202020204" pitchFamily="34" charset="0"/>
              <a:buChar char="•"/>
              <a:defRPr/>
            </a:pPr>
            <a:endParaRPr lang="en-US" sz="2000" dirty="0" smtClean="0">
              <a:solidFill>
                <a:schemeClr val="bg1">
                  <a:lumMod val="95000"/>
                </a:schemeClr>
              </a:solidFill>
              <a:latin typeface="+mn-lt"/>
            </a:endParaRPr>
          </a:p>
          <a:p>
            <a:pPr marL="1085850" lvl="1" indent="-342900">
              <a:buFont typeface="Arial" panose="020B0604020202020204" pitchFamily="34" charset="0"/>
              <a:buChar char="•"/>
              <a:defRPr/>
            </a:pPr>
            <a:r>
              <a:rPr lang="en-US" sz="2000" dirty="0" smtClean="0">
                <a:solidFill>
                  <a:schemeClr val="bg1">
                    <a:lumMod val="95000"/>
                  </a:schemeClr>
                </a:solidFill>
                <a:latin typeface="+mn-lt"/>
              </a:rPr>
              <a:t>regular </a:t>
            </a:r>
            <a:r>
              <a:rPr lang="en-US" sz="2000" dirty="0">
                <a:solidFill>
                  <a:schemeClr val="bg1">
                    <a:lumMod val="95000"/>
                  </a:schemeClr>
                </a:solidFill>
                <a:latin typeface="+mn-lt"/>
              </a:rPr>
              <a:t>consultation with a defined great council.</a:t>
            </a:r>
          </a:p>
        </p:txBody>
      </p:sp>
      <p:sp>
        <p:nvSpPr>
          <p:cNvPr id="3" name="Rectangle 8"/>
          <p:cNvSpPr>
            <a:spLocks noChangeArrowheads="1"/>
          </p:cNvSpPr>
          <p:nvPr/>
        </p:nvSpPr>
        <p:spPr bwMode="auto">
          <a:xfrm>
            <a:off x="0" y="-44450"/>
            <a:ext cx="1841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US" altLang="en-US" sz="2000" dirty="0">
              <a:solidFill>
                <a:schemeClr val="bg1">
                  <a:lumMod val="95000"/>
                </a:schemeClr>
              </a:solidFill>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587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smtClean="0"/>
              <a:t>The </a:t>
            </a:r>
            <a:r>
              <a:rPr lang="en-US" sz="2400" dirty="0"/>
              <a:t>Barons’ Wars (1258–1266) (</a:t>
            </a:r>
            <a:r>
              <a:rPr lang="en-US" sz="2400" i="1" dirty="0"/>
              <a:t>Mats</a:t>
            </a:r>
            <a:r>
              <a:rPr lang="en-US" sz="2400" dirty="0"/>
              <a:t>., pp. V-15 to V-25)</a:t>
            </a:r>
            <a:endParaRPr lang="en-US" altLang="en-US" sz="2400" dirty="0"/>
          </a:p>
        </p:txBody>
      </p:sp>
      <p:sp>
        <p:nvSpPr>
          <p:cNvPr id="14342" name="TextBox 9"/>
          <p:cNvSpPr txBox="1">
            <a:spLocks noChangeArrowheads="1"/>
          </p:cNvSpPr>
          <p:nvPr/>
        </p:nvSpPr>
        <p:spPr bwMode="auto">
          <a:xfrm>
            <a:off x="457200" y="1298431"/>
            <a:ext cx="818803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defRPr/>
            </a:pPr>
            <a:r>
              <a:rPr lang="en-US" sz="2000" dirty="0" smtClean="0">
                <a:solidFill>
                  <a:schemeClr val="bg1">
                    <a:lumMod val="95000"/>
                  </a:schemeClr>
                </a:solidFill>
              </a:rPr>
              <a:t>The </a:t>
            </a:r>
            <a:r>
              <a:rPr lang="en-US" sz="2000" dirty="0">
                <a:solidFill>
                  <a:schemeClr val="bg1">
                    <a:lumMod val="95000"/>
                  </a:schemeClr>
                </a:solidFill>
              </a:rPr>
              <a:t>Barons’ Wars (1258–1266) (Mats., pp. V-15 to V-25): Focus on the council and on the sheriffs</a:t>
            </a:r>
            <a:r>
              <a:rPr lang="en-US" sz="2000">
                <a:solidFill>
                  <a:schemeClr val="bg1">
                    <a:lumMod val="95000"/>
                  </a:schemeClr>
                </a:solidFill>
              </a:rPr>
              <a:t>. </a:t>
            </a:r>
            <a:r>
              <a:rPr lang="en-US" sz="2000" smtClean="0">
                <a:solidFill>
                  <a:schemeClr val="bg1">
                    <a:lumMod val="95000"/>
                  </a:schemeClr>
                </a:solidFill>
              </a:rPr>
              <a:t>Creation of the escheator. Relationship </a:t>
            </a:r>
            <a:r>
              <a:rPr lang="en-US" sz="2000" dirty="0">
                <a:solidFill>
                  <a:schemeClr val="bg1">
                    <a:lumMod val="95000"/>
                  </a:schemeClr>
                </a:solidFill>
              </a:rPr>
              <a:t>to parliament problematic. The notion of ‘the community of the realm</a:t>
            </a:r>
            <a:r>
              <a:rPr lang="en-US" sz="2000" dirty="0" smtClean="0">
                <a:solidFill>
                  <a:schemeClr val="bg1">
                    <a:lumMod val="95000"/>
                  </a:schemeClr>
                </a:solidFill>
              </a:rPr>
              <a:t>’.</a:t>
            </a:r>
          </a:p>
          <a:p>
            <a:pPr>
              <a:defRPr/>
            </a:pPr>
            <a:endParaRPr lang="en-US" sz="2000" dirty="0">
              <a:solidFill>
                <a:schemeClr val="bg1">
                  <a:lumMod val="95000"/>
                </a:schemeClr>
              </a:solidFill>
            </a:endParaRPr>
          </a:p>
          <a:p>
            <a:pPr marL="342900" indent="-342900">
              <a:buFont typeface="Arial" panose="020B0604020202020204" pitchFamily="34" charset="0"/>
              <a:buChar char="•"/>
              <a:defRPr/>
            </a:pPr>
            <a:r>
              <a:rPr lang="en-US" sz="2000" dirty="0" smtClean="0">
                <a:solidFill>
                  <a:schemeClr val="bg1">
                    <a:lumMod val="95000"/>
                  </a:schemeClr>
                </a:solidFill>
              </a:rPr>
              <a:t>Henry </a:t>
            </a:r>
            <a:r>
              <a:rPr lang="en-US" sz="2000" dirty="0">
                <a:solidFill>
                  <a:schemeClr val="bg1">
                    <a:lumMod val="95000"/>
                  </a:schemeClr>
                </a:solidFill>
              </a:rPr>
              <a:t>agrees to reform (1258, Mats., p. V-15): That “the state of our realm (status regni nostri) be ordered, rectified, and reformed”</a:t>
            </a:r>
          </a:p>
          <a:p>
            <a:pPr>
              <a:defRPr/>
            </a:pPr>
            <a:r>
              <a:rPr lang="en-US" sz="2000" dirty="0" smtClean="0">
                <a:solidFill>
                  <a:schemeClr val="bg1">
                    <a:lumMod val="95000"/>
                  </a:schemeClr>
                </a:solidFill>
                <a:latin typeface="+mn-lt"/>
              </a:rPr>
              <a:t>.</a:t>
            </a:r>
            <a:endParaRPr lang="en-US" sz="2000" dirty="0">
              <a:solidFill>
                <a:schemeClr val="bg1">
                  <a:lumMod val="95000"/>
                </a:schemeClr>
              </a:solidFill>
              <a:latin typeface="+mn-lt"/>
            </a:endParaRPr>
          </a:p>
        </p:txBody>
      </p:sp>
      <p:sp>
        <p:nvSpPr>
          <p:cNvPr id="3" name="Rectangle 8"/>
          <p:cNvSpPr>
            <a:spLocks noChangeArrowheads="1"/>
          </p:cNvSpPr>
          <p:nvPr/>
        </p:nvSpPr>
        <p:spPr bwMode="auto">
          <a:xfrm>
            <a:off x="0" y="-44450"/>
            <a:ext cx="1841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US" altLang="en-US" sz="2000" dirty="0">
              <a:solidFill>
                <a:schemeClr val="bg1">
                  <a:lumMod val="95000"/>
                </a:schemeClr>
              </a:solidFill>
              <a:latin typeface="+mn-lt"/>
            </a:endParaRPr>
          </a:p>
        </p:txBody>
      </p:sp>
    </p:spTree>
    <p:extLst>
      <p:ext uri="{BB962C8B-B14F-4D97-AF65-F5344CB8AC3E}">
        <p14:creationId xmlns:p14="http://schemas.microsoft.com/office/powerpoint/2010/main" val="1007131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587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The Barons’ Wars (1258–1266</a:t>
            </a:r>
            <a:r>
              <a:rPr lang="en-US" sz="2400" dirty="0" smtClean="0"/>
              <a:t>) (cont’d)</a:t>
            </a:r>
            <a:endParaRPr lang="en-US" altLang="en-US" sz="2400" dirty="0"/>
          </a:p>
        </p:txBody>
      </p:sp>
      <p:sp>
        <p:nvSpPr>
          <p:cNvPr id="14342" name="TextBox 9"/>
          <p:cNvSpPr txBox="1">
            <a:spLocks noChangeArrowheads="1"/>
          </p:cNvSpPr>
          <p:nvPr/>
        </p:nvSpPr>
        <p:spPr bwMode="auto">
          <a:xfrm>
            <a:off x="519546" y="862013"/>
            <a:ext cx="8440304"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defRPr/>
            </a:pPr>
            <a:r>
              <a:rPr lang="en-US" sz="2000" dirty="0" smtClean="0">
                <a:solidFill>
                  <a:schemeClr val="bg1">
                    <a:lumMod val="95000"/>
                  </a:schemeClr>
                </a:solidFill>
                <a:latin typeface="+mn-lt"/>
              </a:rPr>
              <a:t>The </a:t>
            </a:r>
            <a:r>
              <a:rPr lang="en-US" sz="2000" dirty="0">
                <a:solidFill>
                  <a:schemeClr val="bg1">
                    <a:lumMod val="95000"/>
                  </a:schemeClr>
                </a:solidFill>
                <a:latin typeface="+mn-lt"/>
              </a:rPr>
              <a:t>Petition of the Barons (1258, </a:t>
            </a:r>
            <a:r>
              <a:rPr lang="en-US" sz="2000" i="1" dirty="0">
                <a:solidFill>
                  <a:schemeClr val="bg1">
                    <a:lumMod val="95000"/>
                  </a:schemeClr>
                </a:solidFill>
                <a:latin typeface="+mn-lt"/>
              </a:rPr>
              <a:t>Mats</a:t>
            </a:r>
            <a:r>
              <a:rPr lang="en-US" sz="2000" dirty="0">
                <a:solidFill>
                  <a:schemeClr val="bg1">
                    <a:lumMod val="95000"/>
                  </a:schemeClr>
                </a:solidFill>
                <a:latin typeface="+mn-lt"/>
              </a:rPr>
              <a:t>., pp. V-15 to V-19). </a:t>
            </a:r>
            <a:r>
              <a:rPr lang="en-US" sz="2000" dirty="0" smtClean="0">
                <a:solidFill>
                  <a:schemeClr val="bg1">
                    <a:lumMod val="95000"/>
                  </a:schemeClr>
                </a:solidFill>
                <a:latin typeface="+mn-lt"/>
              </a:rPr>
              <a:t>Like </a:t>
            </a:r>
            <a:r>
              <a:rPr lang="en-US" sz="2000" dirty="0">
                <a:solidFill>
                  <a:schemeClr val="bg1">
                    <a:lumMod val="95000"/>
                  </a:schemeClr>
                </a:solidFill>
                <a:latin typeface="+mn-lt"/>
              </a:rPr>
              <a:t>Magna </a:t>
            </a:r>
            <a:r>
              <a:rPr lang="en-US" sz="2000" dirty="0" smtClean="0">
                <a:solidFill>
                  <a:schemeClr val="bg1">
                    <a:lumMod val="95000"/>
                  </a:schemeClr>
                </a:solidFill>
                <a:latin typeface="+mn-lt"/>
              </a:rPr>
              <a:t>Carta, they begin </a:t>
            </a:r>
            <a:r>
              <a:rPr lang="en-US" sz="2000" dirty="0">
                <a:solidFill>
                  <a:schemeClr val="bg1">
                    <a:lumMod val="95000"/>
                  </a:schemeClr>
                </a:solidFill>
                <a:latin typeface="+mn-lt"/>
              </a:rPr>
              <a:t>with </a:t>
            </a:r>
            <a:r>
              <a:rPr lang="en-US" sz="2000" dirty="0" smtClean="0">
                <a:solidFill>
                  <a:schemeClr val="bg1">
                    <a:lumMod val="95000"/>
                  </a:schemeClr>
                </a:solidFill>
                <a:latin typeface="+mn-lt"/>
              </a:rPr>
              <a:t>inheritance</a:t>
            </a:r>
            <a:r>
              <a:rPr lang="en-US" sz="2000" dirty="0">
                <a:solidFill>
                  <a:schemeClr val="bg1">
                    <a:lumMod val="95000"/>
                  </a:schemeClr>
                </a:solidFill>
                <a:latin typeface="+mn-lt"/>
              </a:rPr>
              <a:t>. C.1: “In the matter of inheritance, the earls and barons ask that the firstborn son, or daughter, being of full age and having proved his right to do towards his lord what he ought to do, shall have free entry after his father to his father’s possessions; and that the chief lord shall have only formal seisin, by one of his bailiffs, whereby nothing may be taken by the bailiff from the profits of the land or from the rents..” </a:t>
            </a:r>
            <a:r>
              <a:rPr lang="en-US" sz="2000" dirty="0" smtClean="0">
                <a:solidFill>
                  <a:schemeClr val="bg1">
                    <a:lumMod val="95000"/>
                  </a:schemeClr>
                </a:solidFill>
                <a:latin typeface="+mn-lt"/>
              </a:rPr>
              <a:t>Clause 27 begins  a development </a:t>
            </a:r>
            <a:r>
              <a:rPr lang="en-US" sz="2000" dirty="0">
                <a:solidFill>
                  <a:schemeClr val="bg1">
                    <a:lumMod val="95000"/>
                  </a:schemeClr>
                </a:solidFill>
                <a:latin typeface="+mn-lt"/>
              </a:rPr>
              <a:t>that will end in the statute </a:t>
            </a:r>
            <a:r>
              <a:rPr lang="en-US" sz="2000" i="1" dirty="0">
                <a:solidFill>
                  <a:schemeClr val="bg1">
                    <a:lumMod val="95000"/>
                  </a:schemeClr>
                </a:solidFill>
                <a:latin typeface="+mn-lt"/>
              </a:rPr>
              <a:t>De Donis</a:t>
            </a:r>
            <a:r>
              <a:rPr lang="en-US" sz="2000" dirty="0">
                <a:solidFill>
                  <a:schemeClr val="bg1">
                    <a:lumMod val="95000"/>
                  </a:schemeClr>
                </a:solidFill>
                <a:latin typeface="+mn-lt"/>
              </a:rPr>
              <a:t> (1285). </a:t>
            </a:r>
            <a:r>
              <a:rPr lang="en-US" sz="2000" dirty="0" smtClean="0">
                <a:solidFill>
                  <a:schemeClr val="bg1">
                    <a:lumMod val="95000"/>
                  </a:schemeClr>
                </a:solidFill>
                <a:latin typeface="+mn-lt"/>
              </a:rPr>
              <a:t>“Further</a:t>
            </a:r>
            <a:r>
              <a:rPr lang="en-US" sz="2000" dirty="0">
                <a:solidFill>
                  <a:schemeClr val="bg1">
                    <a:lumMod val="95000"/>
                  </a:schemeClr>
                </a:solidFill>
                <a:latin typeface="+mn-lt"/>
              </a:rPr>
              <a:t>, they seek a remedy concerning alienated marriage portions, as in cases of this kind: if anyone has given to another a carucate of land as a dowry along with a daughter or sister, to have or to hold to them and their heirs issuing from the daughter or sister, provided that if the daughter or sister shall die without any heir of her body, the land and all appurtenances shall revert entirely to him who gave the land as a dowry, or to his heirs; and whereas the gift is not absolute but conditional, nevertheless, women, after the deaths of their husbands, in their widowhood, give or sell the dowries, and enfeoff them as they choose, although they have no heirs of their bodies, and so far enfeoffments of this kind have not been annulled.”</a:t>
            </a:r>
          </a:p>
        </p:txBody>
      </p:sp>
      <p:sp>
        <p:nvSpPr>
          <p:cNvPr id="3" name="Rectangle 8"/>
          <p:cNvSpPr>
            <a:spLocks noChangeArrowheads="1"/>
          </p:cNvSpPr>
          <p:nvPr/>
        </p:nvSpPr>
        <p:spPr bwMode="auto">
          <a:xfrm>
            <a:off x="0" y="-44450"/>
            <a:ext cx="1841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US" altLang="en-US" sz="2000" dirty="0">
              <a:solidFill>
                <a:schemeClr val="bg1">
                  <a:lumMod val="95000"/>
                </a:schemeClr>
              </a:solidFill>
              <a:latin typeface="+mn-lt"/>
            </a:endParaRPr>
          </a:p>
        </p:txBody>
      </p:sp>
    </p:spTree>
    <p:extLst>
      <p:ext uri="{BB962C8B-B14F-4D97-AF65-F5344CB8AC3E}">
        <p14:creationId xmlns:p14="http://schemas.microsoft.com/office/powerpoint/2010/main" val="1217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587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The Barons’ Wars (1258–1266) (</a:t>
            </a:r>
            <a:r>
              <a:rPr lang="en-US" sz="2400" dirty="0" smtClean="0"/>
              <a:t>cont’d</a:t>
            </a:r>
            <a:r>
              <a:rPr lang="en-US" sz="2400" dirty="0"/>
              <a:t>)</a:t>
            </a:r>
            <a:endParaRPr lang="en-US" altLang="en-US" sz="2400" dirty="0"/>
          </a:p>
        </p:txBody>
      </p:sp>
      <p:sp>
        <p:nvSpPr>
          <p:cNvPr id="14342" name="TextBox 9"/>
          <p:cNvSpPr txBox="1">
            <a:spLocks noChangeArrowheads="1"/>
          </p:cNvSpPr>
          <p:nvPr/>
        </p:nvSpPr>
        <p:spPr bwMode="auto">
          <a:xfrm>
            <a:off x="457200" y="862013"/>
            <a:ext cx="8523432"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342900" indent="-342900">
              <a:buFont typeface="Arial" panose="020B0604020202020204" pitchFamily="34" charset="0"/>
              <a:buChar char="•"/>
              <a:defRPr/>
            </a:pPr>
            <a:r>
              <a:rPr lang="en-US" sz="2000" dirty="0" smtClean="0">
                <a:solidFill>
                  <a:schemeClr val="bg1">
                    <a:lumMod val="95000"/>
                  </a:schemeClr>
                </a:solidFill>
                <a:latin typeface="+mn-lt"/>
              </a:rPr>
              <a:t>The </a:t>
            </a:r>
            <a:r>
              <a:rPr lang="en-US" sz="2000" dirty="0">
                <a:solidFill>
                  <a:schemeClr val="bg1">
                    <a:lumMod val="95000"/>
                  </a:schemeClr>
                </a:solidFill>
                <a:latin typeface="+mn-lt"/>
              </a:rPr>
              <a:t>provisions of Oxford (1258, </a:t>
            </a:r>
            <a:r>
              <a:rPr lang="en-US" sz="2000" i="1" dirty="0">
                <a:solidFill>
                  <a:schemeClr val="bg1">
                    <a:lumMod val="95000"/>
                  </a:schemeClr>
                </a:solidFill>
                <a:latin typeface="+mn-lt"/>
              </a:rPr>
              <a:t>Mats</a:t>
            </a:r>
            <a:r>
              <a:rPr lang="en-US" sz="2000" dirty="0">
                <a:solidFill>
                  <a:schemeClr val="bg1">
                    <a:lumMod val="95000"/>
                  </a:schemeClr>
                </a:solidFill>
                <a:latin typeface="+mn-lt"/>
              </a:rPr>
              <a:t>., V-19 to V-21): “Thus swore the community of England at Oxford … .” The notion of community, the notion of the chief officers, the wardrobe. The 3 annual parliaments may or not be the ancestor of the modern institution. An elaborate scheme for implementation</a:t>
            </a:r>
            <a:r>
              <a:rPr lang="en-US" sz="2000" dirty="0" smtClean="0">
                <a:solidFill>
                  <a:schemeClr val="bg1">
                    <a:lumMod val="95000"/>
                  </a:schemeClr>
                </a:solidFill>
                <a:latin typeface="+mn-lt"/>
              </a:rPr>
              <a:t>.</a:t>
            </a:r>
          </a:p>
          <a:p>
            <a:pPr marL="342900" indent="-342900">
              <a:buFont typeface="Arial" panose="020B0604020202020204" pitchFamily="34" charset="0"/>
              <a:buChar char="•"/>
              <a:defRPr/>
            </a:pPr>
            <a:endParaRPr lang="en-US" sz="1000" dirty="0">
              <a:solidFill>
                <a:schemeClr val="bg1">
                  <a:lumMod val="95000"/>
                </a:schemeClr>
              </a:solidFill>
              <a:latin typeface="+mn-lt"/>
            </a:endParaRPr>
          </a:p>
          <a:p>
            <a:pPr marL="342900" indent="-342900">
              <a:buFont typeface="Arial" panose="020B0604020202020204" pitchFamily="34" charset="0"/>
              <a:buChar char="•"/>
              <a:defRPr/>
            </a:pPr>
            <a:r>
              <a:rPr lang="en-US" sz="2000" dirty="0" smtClean="0">
                <a:solidFill>
                  <a:schemeClr val="bg1">
                    <a:lumMod val="95000"/>
                  </a:schemeClr>
                </a:solidFill>
                <a:latin typeface="+mn-lt"/>
              </a:rPr>
              <a:t>The provisions </a:t>
            </a:r>
            <a:r>
              <a:rPr lang="en-US" sz="2000" dirty="0">
                <a:solidFill>
                  <a:schemeClr val="bg1">
                    <a:lumMod val="95000"/>
                  </a:schemeClr>
                </a:solidFill>
                <a:latin typeface="+mn-lt"/>
              </a:rPr>
              <a:t>of Westminster (1258, </a:t>
            </a:r>
            <a:r>
              <a:rPr lang="en-US" sz="2000" i="1" dirty="0">
                <a:solidFill>
                  <a:schemeClr val="bg1">
                    <a:lumMod val="95000"/>
                  </a:schemeClr>
                </a:solidFill>
                <a:latin typeface="+mn-lt"/>
              </a:rPr>
              <a:t>Mats</a:t>
            </a:r>
            <a:r>
              <a:rPr lang="en-US" sz="2000" dirty="0">
                <a:solidFill>
                  <a:schemeClr val="bg1">
                    <a:lumMod val="95000"/>
                  </a:schemeClr>
                </a:solidFill>
                <a:latin typeface="+mn-lt"/>
              </a:rPr>
              <a:t>., V-21 to V-22). Much that has to do with the justices in eyre, and much that has to do with lords’ courts. Most renewed in the statute of Marlborough of 1267. A division between public and private law</a:t>
            </a:r>
            <a:r>
              <a:rPr lang="en-US" sz="2000" dirty="0" smtClean="0">
                <a:solidFill>
                  <a:schemeClr val="bg1">
                    <a:lumMod val="95000"/>
                  </a:schemeClr>
                </a:solidFill>
                <a:latin typeface="+mn-lt"/>
              </a:rPr>
              <a:t>?</a:t>
            </a:r>
          </a:p>
          <a:p>
            <a:pPr marL="342900" indent="-342900">
              <a:buFont typeface="Arial" panose="020B0604020202020204" pitchFamily="34" charset="0"/>
              <a:buChar char="•"/>
              <a:defRPr/>
            </a:pPr>
            <a:endParaRPr lang="en-US" sz="1000" dirty="0">
              <a:solidFill>
                <a:schemeClr val="bg1">
                  <a:lumMod val="95000"/>
                </a:schemeClr>
              </a:solidFill>
              <a:latin typeface="+mn-lt"/>
            </a:endParaRPr>
          </a:p>
          <a:p>
            <a:pPr marL="342900" indent="-342900">
              <a:buFont typeface="Arial" panose="020B0604020202020204" pitchFamily="34" charset="0"/>
              <a:buChar char="•"/>
              <a:defRPr/>
            </a:pPr>
            <a:r>
              <a:rPr lang="en-US" sz="2000" dirty="0" smtClean="0">
                <a:solidFill>
                  <a:schemeClr val="bg1">
                    <a:lumMod val="95000"/>
                  </a:schemeClr>
                </a:solidFill>
                <a:latin typeface="+mn-lt"/>
              </a:rPr>
              <a:t>Summoning </a:t>
            </a:r>
            <a:r>
              <a:rPr lang="en-US" sz="2000" dirty="0">
                <a:solidFill>
                  <a:schemeClr val="bg1">
                    <a:lumMod val="95000"/>
                  </a:schemeClr>
                </a:solidFill>
                <a:latin typeface="+mn-lt"/>
              </a:rPr>
              <a:t>of knights of the shire for the meeting at Windsor (1261, </a:t>
            </a:r>
            <a:r>
              <a:rPr lang="en-US" sz="2000" i="1" dirty="0">
                <a:solidFill>
                  <a:schemeClr val="bg1">
                    <a:lumMod val="95000"/>
                  </a:schemeClr>
                </a:solidFill>
                <a:latin typeface="+mn-lt"/>
              </a:rPr>
              <a:t>Mats</a:t>
            </a:r>
            <a:r>
              <a:rPr lang="en-US" sz="2000" dirty="0">
                <a:solidFill>
                  <a:schemeClr val="bg1">
                    <a:lumMod val="95000"/>
                  </a:schemeClr>
                </a:solidFill>
                <a:latin typeface="+mn-lt"/>
              </a:rPr>
              <a:t>., pp. V-22 to V-23). Probably not to be connected in any direct way with the shire knights of </a:t>
            </a:r>
            <a:r>
              <a:rPr lang="en-US" sz="2000" dirty="0" smtClean="0">
                <a:solidFill>
                  <a:schemeClr val="bg1">
                    <a:lumMod val="95000"/>
                  </a:schemeClr>
                </a:solidFill>
                <a:latin typeface="+mn-lt"/>
              </a:rPr>
              <a:t>Parliament.</a:t>
            </a:r>
          </a:p>
          <a:p>
            <a:pPr marL="342900" indent="-342900">
              <a:buFont typeface="Arial" panose="020B0604020202020204" pitchFamily="34" charset="0"/>
              <a:buChar char="•"/>
              <a:defRPr/>
            </a:pPr>
            <a:endParaRPr lang="en-US" sz="1000" dirty="0">
              <a:solidFill>
                <a:schemeClr val="bg1">
                  <a:lumMod val="95000"/>
                </a:schemeClr>
              </a:solidFill>
              <a:latin typeface="+mn-lt"/>
            </a:endParaRPr>
          </a:p>
          <a:p>
            <a:pPr marL="342900" indent="-342900">
              <a:buFont typeface="Arial" panose="020B0604020202020204" pitchFamily="34" charset="0"/>
              <a:buChar char="•"/>
              <a:defRPr/>
            </a:pPr>
            <a:r>
              <a:rPr lang="en-US" sz="2000" dirty="0" smtClean="0">
                <a:solidFill>
                  <a:schemeClr val="bg1">
                    <a:lumMod val="95000"/>
                  </a:schemeClr>
                </a:solidFill>
                <a:latin typeface="+mn-lt"/>
              </a:rPr>
              <a:t>The </a:t>
            </a:r>
            <a:r>
              <a:rPr lang="en-US" sz="2000" dirty="0">
                <a:solidFill>
                  <a:schemeClr val="bg1">
                    <a:lumMod val="95000"/>
                  </a:schemeClr>
                </a:solidFill>
                <a:latin typeface="+mn-lt"/>
              </a:rPr>
              <a:t>mise of Amiens (1264, Mats., pp. V-23). I don’t find the document to be as autarchic as some do. (See </a:t>
            </a:r>
            <a:r>
              <a:rPr lang="en-US" sz="2000" dirty="0" smtClean="0">
                <a:solidFill>
                  <a:schemeClr val="bg1">
                    <a:lumMod val="95000"/>
                  </a:schemeClr>
                </a:solidFill>
                <a:latin typeface="+mn-lt"/>
              </a:rPr>
              <a:t>the outline </a:t>
            </a:r>
            <a:r>
              <a:rPr lang="en-US" sz="2000" dirty="0">
                <a:solidFill>
                  <a:schemeClr val="bg1">
                    <a:lumMod val="95000"/>
                  </a:schemeClr>
                </a:solidFill>
                <a:latin typeface="+mn-lt"/>
              </a:rPr>
              <a:t>for the document where you can make up your own mind</a:t>
            </a:r>
            <a:r>
              <a:rPr lang="en-US" sz="2000" dirty="0" smtClean="0">
                <a:solidFill>
                  <a:schemeClr val="bg1">
                    <a:lumMod val="95000"/>
                  </a:schemeClr>
                </a:solidFill>
                <a:latin typeface="+mn-lt"/>
              </a:rPr>
              <a:t>.)</a:t>
            </a:r>
          </a:p>
          <a:p>
            <a:pPr marL="342900" indent="-342900">
              <a:buFont typeface="Arial" panose="020B0604020202020204" pitchFamily="34" charset="0"/>
              <a:buChar char="•"/>
              <a:defRPr/>
            </a:pPr>
            <a:endParaRPr lang="en-US" sz="1000" dirty="0">
              <a:solidFill>
                <a:schemeClr val="bg1">
                  <a:lumMod val="95000"/>
                </a:schemeClr>
              </a:solidFill>
              <a:latin typeface="+mn-lt"/>
            </a:endParaRPr>
          </a:p>
          <a:p>
            <a:pPr marL="342900" indent="-342900">
              <a:buFont typeface="Arial" panose="020B0604020202020204" pitchFamily="34" charset="0"/>
              <a:buChar char="•"/>
              <a:defRPr/>
            </a:pPr>
            <a:r>
              <a:rPr lang="en-US" sz="2000" dirty="0" smtClean="0">
                <a:solidFill>
                  <a:schemeClr val="bg1">
                    <a:lumMod val="95000"/>
                  </a:schemeClr>
                </a:solidFill>
                <a:latin typeface="+mn-lt"/>
              </a:rPr>
              <a:t>The </a:t>
            </a:r>
            <a:r>
              <a:rPr lang="en-US" sz="2000" dirty="0">
                <a:solidFill>
                  <a:schemeClr val="bg1">
                    <a:lumMod val="95000"/>
                  </a:schemeClr>
                </a:solidFill>
                <a:latin typeface="+mn-lt"/>
              </a:rPr>
              <a:t>battle of Lewes, May 1264</a:t>
            </a:r>
            <a:r>
              <a:rPr lang="en-US" sz="2000" dirty="0" smtClean="0">
                <a:solidFill>
                  <a:schemeClr val="bg1">
                    <a:lumMod val="95000"/>
                  </a:schemeClr>
                </a:solidFill>
                <a:latin typeface="+mn-lt"/>
              </a:rPr>
              <a:t>.</a:t>
            </a:r>
            <a:endParaRPr lang="en-US" sz="2000" dirty="0">
              <a:solidFill>
                <a:schemeClr val="bg1">
                  <a:lumMod val="95000"/>
                </a:schemeClr>
              </a:solidFill>
              <a:latin typeface="+mn-lt"/>
            </a:endParaRPr>
          </a:p>
        </p:txBody>
      </p:sp>
      <p:sp>
        <p:nvSpPr>
          <p:cNvPr id="3" name="Rectangle 8"/>
          <p:cNvSpPr>
            <a:spLocks noChangeArrowheads="1"/>
          </p:cNvSpPr>
          <p:nvPr/>
        </p:nvSpPr>
        <p:spPr bwMode="auto">
          <a:xfrm>
            <a:off x="0" y="-44450"/>
            <a:ext cx="1841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US" altLang="en-US" sz="2000" dirty="0">
              <a:solidFill>
                <a:schemeClr val="bg1">
                  <a:lumMod val="95000"/>
                </a:schemeClr>
              </a:solidFill>
              <a:latin typeface="+mn-lt"/>
            </a:endParaRPr>
          </a:p>
        </p:txBody>
      </p:sp>
    </p:spTree>
    <p:extLst>
      <p:ext uri="{BB962C8B-B14F-4D97-AF65-F5344CB8AC3E}">
        <p14:creationId xmlns:p14="http://schemas.microsoft.com/office/powerpoint/2010/main" val="1218394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4527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smtClean="0"/>
              <a:t>The topic of the lecture</a:t>
            </a:r>
            <a:endParaRPr lang="en-US" altLang="en-US" sz="2400" dirty="0"/>
          </a:p>
        </p:txBody>
      </p:sp>
      <p:sp>
        <p:nvSpPr>
          <p:cNvPr id="7" name="Rectangle 6"/>
          <p:cNvSpPr/>
          <p:nvPr/>
        </p:nvSpPr>
        <p:spPr>
          <a:xfrm>
            <a:off x="457200" y="1039236"/>
            <a:ext cx="7715250" cy="3477875"/>
          </a:xfrm>
          <a:prstGeom prst="rect">
            <a:avLst/>
          </a:prstGeom>
        </p:spPr>
        <p:txBody>
          <a:bodyPr>
            <a:spAutoFit/>
          </a:bodyPr>
          <a:lstStyle/>
          <a:p>
            <a:pPr>
              <a:defRPr/>
            </a:pPr>
            <a:r>
              <a:rPr lang="en-US" sz="2000" dirty="0">
                <a:solidFill>
                  <a:schemeClr val="bg1"/>
                </a:solidFill>
              </a:rPr>
              <a:t>We now go back to </a:t>
            </a:r>
            <a:r>
              <a:rPr lang="en-US" sz="2000" dirty="0" smtClean="0">
                <a:solidFill>
                  <a:schemeClr val="bg1"/>
                </a:solidFill>
              </a:rPr>
              <a:t>the </a:t>
            </a:r>
            <a:r>
              <a:rPr lang="en-US" sz="2000" dirty="0">
                <a:solidFill>
                  <a:schemeClr val="bg1"/>
                </a:solidFill>
              </a:rPr>
              <a:t>political and constitutional developments of </a:t>
            </a:r>
            <a:r>
              <a:rPr lang="en-US" sz="2000" dirty="0" smtClean="0">
                <a:solidFill>
                  <a:schemeClr val="bg1"/>
                </a:solidFill>
              </a:rPr>
              <a:t>the 13th century</a:t>
            </a:r>
            <a:r>
              <a:rPr lang="en-US" sz="2000" dirty="0">
                <a:solidFill>
                  <a:schemeClr val="bg1"/>
                </a:solidFill>
              </a:rPr>
              <a:t>. The survey </a:t>
            </a:r>
            <a:r>
              <a:rPr lang="en-US" sz="2000" dirty="0" smtClean="0">
                <a:solidFill>
                  <a:schemeClr val="bg1"/>
                </a:solidFill>
              </a:rPr>
              <a:t>will include </a:t>
            </a:r>
            <a:r>
              <a:rPr lang="en-US" sz="2000" dirty="0">
                <a:solidFill>
                  <a:schemeClr val="bg1"/>
                </a:solidFill>
              </a:rPr>
              <a:t>a consideration of statutes, which are very much a part of the constitutional developments in the period. In class we will consider two documents, the mise of Amiens of 1264 and the </a:t>
            </a:r>
            <a:r>
              <a:rPr lang="en-US" sz="2000" i="1" dirty="0">
                <a:solidFill>
                  <a:schemeClr val="bg1"/>
                </a:solidFill>
              </a:rPr>
              <a:t>Confirmatio cartarum</a:t>
            </a:r>
            <a:r>
              <a:rPr lang="en-US" sz="2000" dirty="0">
                <a:solidFill>
                  <a:schemeClr val="bg1"/>
                </a:solidFill>
              </a:rPr>
              <a:t> (Confirmation of Charters) of 1297, both of which are on the outline. The next lecture will consider a specific institution, parliament, and will close with an attempt to tease out the theory not only of parliament but also of </a:t>
            </a:r>
            <a:r>
              <a:rPr lang="en-US" sz="2000" dirty="0" smtClean="0">
                <a:solidFill>
                  <a:schemeClr val="bg1"/>
                </a:solidFill>
              </a:rPr>
              <a:t>governance </a:t>
            </a:r>
            <a:r>
              <a:rPr lang="en-US" sz="2000" dirty="0">
                <a:solidFill>
                  <a:schemeClr val="bg1"/>
                </a:solidFill>
              </a:rPr>
              <a:t>by the end of the 13th century. We’ll do more with the theory next week when we consider the English and French constitutions comparatively</a:t>
            </a:r>
            <a:r>
              <a:rPr lang="en-US" sz="2000" dirty="0" smtClean="0">
                <a:solidFill>
                  <a:schemeClr val="bg1"/>
                </a:solidFill>
              </a:rPr>
              <a:t>.</a:t>
            </a:r>
          </a:p>
        </p:txBody>
      </p:sp>
    </p:spTree>
    <p:extLst>
      <p:ext uri="{BB962C8B-B14F-4D97-AF65-F5344CB8AC3E}">
        <p14:creationId xmlns:p14="http://schemas.microsoft.com/office/powerpoint/2010/main" val="1789101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5358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The Barons’ Wars (1258–1266) (cont’d)</a:t>
            </a:r>
            <a:endParaRPr lang="en-US" altLang="en-US" sz="2400" dirty="0"/>
          </a:p>
        </p:txBody>
      </p:sp>
      <p:sp>
        <p:nvSpPr>
          <p:cNvPr id="14342" name="TextBox 9"/>
          <p:cNvSpPr txBox="1">
            <a:spLocks noChangeArrowheads="1"/>
          </p:cNvSpPr>
          <p:nvPr/>
        </p:nvSpPr>
        <p:spPr bwMode="auto">
          <a:xfrm>
            <a:off x="498764" y="1267691"/>
            <a:ext cx="818803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342900" indent="-342900">
              <a:buFont typeface="Arial" panose="020B0604020202020204" pitchFamily="34" charset="0"/>
              <a:buChar char="•"/>
              <a:defRPr/>
            </a:pPr>
            <a:r>
              <a:rPr lang="en-US" sz="2000" dirty="0" smtClean="0">
                <a:solidFill>
                  <a:schemeClr val="bg1">
                    <a:lumMod val="95000"/>
                  </a:schemeClr>
                </a:solidFill>
              </a:rPr>
              <a:t>The </a:t>
            </a:r>
            <a:r>
              <a:rPr lang="en-US" sz="2000" dirty="0">
                <a:solidFill>
                  <a:schemeClr val="bg1">
                    <a:lumMod val="95000"/>
                  </a:schemeClr>
                </a:solidFill>
              </a:rPr>
              <a:t>first and second parliaments of Simon de Montfort (1264-5, </a:t>
            </a:r>
            <a:r>
              <a:rPr lang="en-US" sz="2000" i="1" dirty="0">
                <a:solidFill>
                  <a:schemeClr val="bg1">
                    <a:lumMod val="95000"/>
                  </a:schemeClr>
                </a:solidFill>
              </a:rPr>
              <a:t>Mats</a:t>
            </a:r>
            <a:r>
              <a:rPr lang="en-US" sz="2000" dirty="0">
                <a:solidFill>
                  <a:schemeClr val="bg1">
                    <a:lumMod val="95000"/>
                  </a:schemeClr>
                </a:solidFill>
              </a:rPr>
              <a:t>., pp. V-23 to V-24). The second is famous, perhaps too famous, because it contains a summons of the burgesses of the </a:t>
            </a:r>
            <a:r>
              <a:rPr lang="en-US" sz="2000">
                <a:solidFill>
                  <a:schemeClr val="bg1">
                    <a:lumMod val="95000"/>
                  </a:schemeClr>
                </a:solidFill>
              </a:rPr>
              <a:t>boroughs</a:t>
            </a:r>
            <a:r>
              <a:rPr lang="en-US" sz="2000" smtClean="0">
                <a:solidFill>
                  <a:schemeClr val="bg1">
                    <a:lumMod val="95000"/>
                  </a:schemeClr>
                </a:solidFill>
              </a:rPr>
              <a:t>.</a:t>
            </a:r>
          </a:p>
          <a:p>
            <a:pPr marL="342900" indent="-342900">
              <a:buFont typeface="Arial" panose="020B0604020202020204" pitchFamily="34" charset="0"/>
              <a:buChar char="•"/>
              <a:defRPr/>
            </a:pPr>
            <a:endParaRPr lang="en-US" sz="2000">
              <a:solidFill>
                <a:schemeClr val="bg1">
                  <a:lumMod val="95000"/>
                </a:schemeClr>
              </a:solidFill>
            </a:endParaRPr>
          </a:p>
          <a:p>
            <a:pPr marL="342900" indent="-342900">
              <a:buFont typeface="Arial" panose="020B0604020202020204" pitchFamily="34" charset="0"/>
              <a:buChar char="•"/>
              <a:defRPr/>
            </a:pPr>
            <a:r>
              <a:rPr lang="en-US" sz="2000" smtClean="0">
                <a:solidFill>
                  <a:schemeClr val="bg1">
                    <a:lumMod val="95000"/>
                  </a:schemeClr>
                </a:solidFill>
              </a:rPr>
              <a:t>The role of the lord Edward.</a:t>
            </a:r>
            <a:endParaRPr lang="en-US" sz="2000" dirty="0" smtClean="0">
              <a:solidFill>
                <a:schemeClr val="bg1">
                  <a:lumMod val="95000"/>
                </a:schemeClr>
              </a:solidFill>
            </a:endParaRPr>
          </a:p>
          <a:p>
            <a:pPr marL="342900" indent="-342900">
              <a:buFont typeface="Arial" panose="020B0604020202020204" pitchFamily="34" charset="0"/>
              <a:buChar char="•"/>
              <a:defRPr/>
            </a:pPr>
            <a:endParaRPr lang="en-US" sz="2000" dirty="0">
              <a:solidFill>
                <a:schemeClr val="bg1">
                  <a:lumMod val="95000"/>
                </a:schemeClr>
              </a:solidFill>
            </a:endParaRPr>
          </a:p>
          <a:p>
            <a:pPr marL="342900" indent="-342900">
              <a:buFont typeface="Arial" panose="020B0604020202020204" pitchFamily="34" charset="0"/>
              <a:buChar char="•"/>
              <a:defRPr/>
            </a:pPr>
            <a:r>
              <a:rPr lang="en-US" sz="2000" dirty="0" smtClean="0">
                <a:solidFill>
                  <a:schemeClr val="bg1">
                    <a:lumMod val="95000"/>
                  </a:schemeClr>
                </a:solidFill>
              </a:rPr>
              <a:t>The </a:t>
            </a:r>
            <a:r>
              <a:rPr lang="en-US" sz="2000" dirty="0">
                <a:solidFill>
                  <a:schemeClr val="bg1">
                    <a:lumMod val="95000"/>
                  </a:schemeClr>
                </a:solidFill>
              </a:rPr>
              <a:t>battle of Evesham, August 1265. Death of Simon de Montfort</a:t>
            </a:r>
            <a:r>
              <a:rPr lang="en-US" sz="2000" dirty="0" smtClean="0">
                <a:solidFill>
                  <a:schemeClr val="bg1">
                    <a:lumMod val="95000"/>
                  </a:schemeClr>
                </a:solidFill>
              </a:rPr>
              <a:t>.</a:t>
            </a:r>
          </a:p>
          <a:p>
            <a:pPr marL="342900" indent="-342900">
              <a:buFont typeface="Arial" panose="020B0604020202020204" pitchFamily="34" charset="0"/>
              <a:buChar char="•"/>
              <a:defRPr/>
            </a:pPr>
            <a:endParaRPr lang="en-US" sz="2000" dirty="0">
              <a:solidFill>
                <a:schemeClr val="bg1">
                  <a:lumMod val="95000"/>
                </a:schemeClr>
              </a:solidFill>
            </a:endParaRPr>
          </a:p>
          <a:p>
            <a:pPr marL="342900" indent="-342900">
              <a:buFont typeface="Arial" panose="020B0604020202020204" pitchFamily="34" charset="0"/>
              <a:buChar char="•"/>
              <a:defRPr/>
            </a:pPr>
            <a:r>
              <a:rPr lang="en-US" sz="2000" dirty="0" smtClean="0">
                <a:solidFill>
                  <a:schemeClr val="bg1">
                    <a:lumMod val="95000"/>
                  </a:schemeClr>
                </a:solidFill>
              </a:rPr>
              <a:t>Dictum </a:t>
            </a:r>
            <a:r>
              <a:rPr lang="en-US" sz="2000" dirty="0">
                <a:solidFill>
                  <a:schemeClr val="bg1">
                    <a:lumMod val="95000"/>
                  </a:schemeClr>
                </a:solidFill>
              </a:rPr>
              <a:t>of Kenilworth (1266, </a:t>
            </a:r>
            <a:r>
              <a:rPr lang="en-US" sz="2000" i="1" dirty="0">
                <a:solidFill>
                  <a:schemeClr val="bg1">
                    <a:lumMod val="95000"/>
                  </a:schemeClr>
                </a:solidFill>
              </a:rPr>
              <a:t>Mats</a:t>
            </a:r>
            <a:r>
              <a:rPr lang="en-US" sz="2000" dirty="0">
                <a:solidFill>
                  <a:schemeClr val="bg1">
                    <a:lumMod val="95000"/>
                  </a:schemeClr>
                </a:solidFill>
              </a:rPr>
              <a:t>., pp. V-24 to V-25). Announcing the principle of no private revenge didn’t prevent it from happening, but it did at least establish the principle.</a:t>
            </a:r>
          </a:p>
        </p:txBody>
      </p:sp>
      <p:sp>
        <p:nvSpPr>
          <p:cNvPr id="3" name="Rectangle 8"/>
          <p:cNvSpPr>
            <a:spLocks noChangeArrowheads="1"/>
          </p:cNvSpPr>
          <p:nvPr/>
        </p:nvSpPr>
        <p:spPr bwMode="auto">
          <a:xfrm>
            <a:off x="0" y="-44450"/>
            <a:ext cx="1841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US" altLang="en-US" sz="2000" dirty="0">
              <a:solidFill>
                <a:schemeClr val="bg1">
                  <a:lumMod val="95000"/>
                </a:schemeClr>
              </a:solidFill>
              <a:latin typeface="+mn-lt"/>
            </a:endParaRPr>
          </a:p>
        </p:txBody>
      </p:sp>
    </p:spTree>
    <p:extLst>
      <p:ext uri="{BB962C8B-B14F-4D97-AF65-F5344CB8AC3E}">
        <p14:creationId xmlns:p14="http://schemas.microsoft.com/office/powerpoint/2010/main" val="41088808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77982" y="274638"/>
            <a:ext cx="8229600" cy="4735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smtClean="0"/>
              <a:t>The </a:t>
            </a:r>
            <a:r>
              <a:rPr lang="en-US" altLang="en-US" sz="2400" dirty="0"/>
              <a:t>reign of Edward I (1272–1307)</a:t>
            </a:r>
            <a:endParaRPr lang="en-US" altLang="en-US" sz="2400" dirty="0"/>
          </a:p>
        </p:txBody>
      </p:sp>
      <p:sp>
        <p:nvSpPr>
          <p:cNvPr id="16387" name="TextBox 6"/>
          <p:cNvSpPr txBox="1">
            <a:spLocks noChangeArrowheads="1"/>
          </p:cNvSpPr>
          <p:nvPr/>
        </p:nvSpPr>
        <p:spPr bwMode="auto">
          <a:xfrm>
            <a:off x="477982" y="1039090"/>
            <a:ext cx="8416636"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buFont typeface="Arial" panose="020B0604020202020204" pitchFamily="34" charset="0"/>
              <a:buChar char="•"/>
            </a:pPr>
            <a:r>
              <a:rPr lang="en-US" sz="2000" dirty="0" smtClean="0">
                <a:solidFill>
                  <a:schemeClr val="bg1">
                    <a:lumMod val="95000"/>
                  </a:schemeClr>
                </a:solidFill>
              </a:rPr>
              <a:t>The </a:t>
            </a:r>
            <a:r>
              <a:rPr lang="en-US" sz="2000" dirty="0">
                <a:solidFill>
                  <a:schemeClr val="bg1">
                    <a:lumMod val="95000"/>
                  </a:schemeClr>
                </a:solidFill>
              </a:rPr>
              <a:t>Welsh wars (culminates in the Statute of Wales of 1284</a:t>
            </a:r>
            <a:r>
              <a:rPr lang="en-US" sz="2000" dirty="0" smtClean="0">
                <a:solidFill>
                  <a:schemeClr val="bg1">
                    <a:lumMod val="95000"/>
                  </a:schemeClr>
                </a:solidFill>
              </a:rPr>
              <a:t>)</a:t>
            </a:r>
          </a:p>
          <a:p>
            <a:pPr marL="171450" indent="-171450">
              <a:buFont typeface="Arial" panose="020B0604020202020204" pitchFamily="34" charset="0"/>
              <a:buChar char="•"/>
            </a:pPr>
            <a:endParaRPr lang="en-US" sz="1000" dirty="0">
              <a:solidFill>
                <a:schemeClr val="bg1">
                  <a:lumMod val="95000"/>
                </a:schemeClr>
              </a:solidFill>
            </a:endParaRPr>
          </a:p>
          <a:p>
            <a:pPr>
              <a:buFont typeface="Arial" panose="020B0604020202020204" pitchFamily="34" charset="0"/>
              <a:buChar char="•"/>
            </a:pPr>
            <a:r>
              <a:rPr lang="en-US" sz="2000" dirty="0" smtClean="0">
                <a:solidFill>
                  <a:schemeClr val="bg1">
                    <a:lumMod val="95000"/>
                  </a:schemeClr>
                </a:solidFill>
              </a:rPr>
              <a:t>The </a:t>
            </a:r>
            <a:r>
              <a:rPr lang="en-US" sz="2000" dirty="0">
                <a:solidFill>
                  <a:schemeClr val="bg1">
                    <a:lumMod val="95000"/>
                  </a:schemeClr>
                </a:solidFill>
              </a:rPr>
              <a:t>Scottish wars (begin 1292</a:t>
            </a:r>
            <a:r>
              <a:rPr lang="en-US" sz="2000" dirty="0" smtClean="0">
                <a:solidFill>
                  <a:schemeClr val="bg1">
                    <a:lumMod val="95000"/>
                  </a:schemeClr>
                </a:solidFill>
              </a:rPr>
              <a:t>)</a:t>
            </a:r>
          </a:p>
          <a:p>
            <a:pPr marL="171450" indent="-171450">
              <a:buFont typeface="Arial" panose="020B0604020202020204" pitchFamily="34" charset="0"/>
              <a:buChar char="•"/>
            </a:pPr>
            <a:endParaRPr lang="en-US" sz="1000" dirty="0">
              <a:solidFill>
                <a:schemeClr val="bg1">
                  <a:lumMod val="95000"/>
                </a:schemeClr>
              </a:solidFill>
            </a:endParaRPr>
          </a:p>
          <a:p>
            <a:pPr>
              <a:buFont typeface="Arial" panose="020B0604020202020204" pitchFamily="34" charset="0"/>
              <a:buChar char="•"/>
            </a:pPr>
            <a:r>
              <a:rPr lang="en-US" sz="2000" dirty="0" smtClean="0">
                <a:solidFill>
                  <a:schemeClr val="bg1">
                    <a:lumMod val="95000"/>
                  </a:schemeClr>
                </a:solidFill>
              </a:rPr>
              <a:t>The </a:t>
            </a:r>
            <a:r>
              <a:rPr lang="en-US" sz="2000" dirty="0">
                <a:solidFill>
                  <a:schemeClr val="bg1">
                    <a:lumMod val="95000"/>
                  </a:schemeClr>
                </a:solidFill>
              </a:rPr>
              <a:t>French wars (end 1303</a:t>
            </a:r>
            <a:r>
              <a:rPr lang="en-US" sz="2000" dirty="0" smtClean="0">
                <a:solidFill>
                  <a:schemeClr val="bg1">
                    <a:lumMod val="95000"/>
                  </a:schemeClr>
                </a:solidFill>
              </a:rPr>
              <a:t>)</a:t>
            </a:r>
          </a:p>
          <a:p>
            <a:pPr marL="171450" indent="-171450">
              <a:buFont typeface="Arial" panose="020B0604020202020204" pitchFamily="34" charset="0"/>
              <a:buChar char="•"/>
            </a:pPr>
            <a:endParaRPr lang="en-US" sz="1000" dirty="0">
              <a:solidFill>
                <a:schemeClr val="bg1">
                  <a:lumMod val="95000"/>
                </a:schemeClr>
              </a:solidFill>
            </a:endParaRPr>
          </a:p>
          <a:p>
            <a:pPr>
              <a:buFont typeface="Arial" panose="020B0604020202020204" pitchFamily="34" charset="0"/>
              <a:buChar char="•"/>
            </a:pPr>
            <a:r>
              <a:rPr lang="en-US" sz="2000" dirty="0" smtClean="0">
                <a:solidFill>
                  <a:schemeClr val="bg1">
                    <a:lumMod val="95000"/>
                  </a:schemeClr>
                </a:solidFill>
              </a:rPr>
              <a:t>Statutory </a:t>
            </a:r>
            <a:r>
              <a:rPr lang="en-US" sz="2000" dirty="0">
                <a:solidFill>
                  <a:schemeClr val="bg1">
                    <a:lumMod val="95000"/>
                  </a:schemeClr>
                </a:solidFill>
              </a:rPr>
              <a:t>and parliamentary activity (throughout the reign</a:t>
            </a:r>
            <a:r>
              <a:rPr lang="en-US" sz="2000" dirty="0" smtClean="0">
                <a:solidFill>
                  <a:schemeClr val="bg1">
                    <a:lumMod val="95000"/>
                  </a:schemeClr>
                </a:solidFill>
              </a:rPr>
              <a:t>)</a:t>
            </a:r>
          </a:p>
          <a:p>
            <a:pPr marL="171450" indent="-171450">
              <a:buFont typeface="Arial" panose="020B0604020202020204" pitchFamily="34" charset="0"/>
              <a:buChar char="•"/>
            </a:pPr>
            <a:endParaRPr lang="en-US" sz="1000" dirty="0">
              <a:solidFill>
                <a:schemeClr val="bg1">
                  <a:lumMod val="95000"/>
                </a:schemeClr>
              </a:solidFill>
            </a:endParaRPr>
          </a:p>
          <a:p>
            <a:pPr>
              <a:buFont typeface="Arial" panose="020B0604020202020204" pitchFamily="34" charset="0"/>
              <a:buChar char="•"/>
            </a:pPr>
            <a:r>
              <a:rPr lang="en-US" sz="2000" i="1" dirty="0" smtClean="0">
                <a:solidFill>
                  <a:schemeClr val="bg1">
                    <a:lumMod val="95000"/>
                  </a:schemeClr>
                </a:solidFill>
              </a:rPr>
              <a:t>Confirmatio </a:t>
            </a:r>
            <a:r>
              <a:rPr lang="en-US" sz="2000" i="1" dirty="0">
                <a:solidFill>
                  <a:schemeClr val="bg1">
                    <a:lumMod val="95000"/>
                  </a:schemeClr>
                </a:solidFill>
              </a:rPr>
              <a:t>cartarum </a:t>
            </a:r>
            <a:r>
              <a:rPr lang="en-US" sz="2000" dirty="0">
                <a:solidFill>
                  <a:schemeClr val="bg1">
                    <a:lumMod val="95000"/>
                  </a:schemeClr>
                </a:solidFill>
              </a:rPr>
              <a:t>(1297</a:t>
            </a:r>
            <a:r>
              <a:rPr lang="en-US" sz="2000" dirty="0" smtClean="0">
                <a:solidFill>
                  <a:schemeClr val="bg1">
                    <a:lumMod val="95000"/>
                  </a:schemeClr>
                </a:solidFill>
              </a:rPr>
              <a:t>)</a:t>
            </a:r>
          </a:p>
          <a:p>
            <a:pPr marL="171450" indent="-171450">
              <a:buFont typeface="Arial" panose="020B0604020202020204" pitchFamily="34" charset="0"/>
              <a:buChar char="•"/>
            </a:pPr>
            <a:endParaRPr lang="en-US" sz="1000" dirty="0">
              <a:solidFill>
                <a:schemeClr val="bg1">
                  <a:lumMod val="95000"/>
                </a:schemeClr>
              </a:solidFill>
            </a:endParaRPr>
          </a:p>
          <a:p>
            <a:pPr>
              <a:buFont typeface="Arial" panose="020B0604020202020204" pitchFamily="34" charset="0"/>
              <a:buChar char="•"/>
            </a:pPr>
            <a:r>
              <a:rPr lang="en-US" sz="2000" i="1" dirty="0" smtClean="0">
                <a:solidFill>
                  <a:schemeClr val="bg1">
                    <a:lumMod val="95000"/>
                  </a:schemeClr>
                </a:solidFill>
              </a:rPr>
              <a:t>Quo </a:t>
            </a:r>
            <a:r>
              <a:rPr lang="en-US" sz="2000" i="1" dirty="0">
                <a:solidFill>
                  <a:schemeClr val="bg1">
                    <a:lumMod val="95000"/>
                  </a:schemeClr>
                </a:solidFill>
              </a:rPr>
              <a:t>warranto</a:t>
            </a:r>
            <a:r>
              <a:rPr lang="en-US" sz="2000" dirty="0">
                <a:solidFill>
                  <a:schemeClr val="bg1">
                    <a:lumMod val="95000"/>
                  </a:schemeClr>
                </a:solidFill>
              </a:rPr>
              <a:t> (1278-1294): the earl of Warenne and the rusty </a:t>
            </a:r>
            <a:r>
              <a:rPr lang="en-US" sz="2000" dirty="0" smtClean="0">
                <a:solidFill>
                  <a:schemeClr val="bg1">
                    <a:lumMod val="95000"/>
                  </a:schemeClr>
                </a:solidFill>
              </a:rPr>
              <a:t>sword</a:t>
            </a:r>
          </a:p>
          <a:p>
            <a:pPr marL="171450" indent="-171450">
              <a:buFont typeface="Arial" panose="020B0604020202020204" pitchFamily="34" charset="0"/>
              <a:buChar char="•"/>
            </a:pPr>
            <a:endParaRPr lang="en-US" sz="1000" dirty="0">
              <a:solidFill>
                <a:schemeClr val="bg1">
                  <a:lumMod val="95000"/>
                </a:schemeClr>
              </a:solidFill>
            </a:endParaRPr>
          </a:p>
          <a:p>
            <a:pPr>
              <a:buFont typeface="Arial" panose="020B0604020202020204" pitchFamily="34" charset="0"/>
              <a:buChar char="•"/>
            </a:pPr>
            <a:r>
              <a:rPr lang="en-US" sz="2000" i="1" dirty="0" smtClean="0">
                <a:solidFill>
                  <a:schemeClr val="bg1">
                    <a:lumMod val="95000"/>
                  </a:schemeClr>
                </a:solidFill>
              </a:rPr>
              <a:t>Carta </a:t>
            </a:r>
            <a:r>
              <a:rPr lang="en-US" sz="2000" i="1" dirty="0">
                <a:solidFill>
                  <a:schemeClr val="bg1">
                    <a:lumMod val="95000"/>
                  </a:schemeClr>
                </a:solidFill>
              </a:rPr>
              <a:t>mercatoria</a:t>
            </a:r>
            <a:r>
              <a:rPr lang="en-US" sz="2000" dirty="0">
                <a:solidFill>
                  <a:schemeClr val="bg1">
                    <a:lumMod val="95000"/>
                  </a:schemeClr>
                </a:solidFill>
              </a:rPr>
              <a:t> (1303)</a:t>
            </a:r>
          </a:p>
        </p:txBody>
      </p:sp>
      <p:sp>
        <p:nvSpPr>
          <p:cNvPr id="7" name="Rectangle 6"/>
          <p:cNvSpPr>
            <a:spLocks noChangeArrowheads="1"/>
          </p:cNvSpPr>
          <p:nvPr/>
        </p:nvSpPr>
        <p:spPr bwMode="auto">
          <a:xfrm flipV="1">
            <a:off x="477982" y="1890755"/>
            <a:ext cx="92894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bg1"/>
              </a:solidFill>
              <a:effectLst/>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77982" y="274639"/>
            <a:ext cx="8229600" cy="4319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The legislative activity of Edward </a:t>
            </a:r>
            <a:r>
              <a:rPr lang="en-US" sz="2400" dirty="0" smtClean="0"/>
              <a:t>I</a:t>
            </a:r>
            <a:endParaRPr lang="en-US" altLang="en-US" sz="2400" dirty="0"/>
          </a:p>
        </p:txBody>
      </p:sp>
      <p:sp>
        <p:nvSpPr>
          <p:cNvPr id="16387" name="TextBox 6"/>
          <p:cNvSpPr txBox="1">
            <a:spLocks noChangeArrowheads="1"/>
          </p:cNvSpPr>
          <p:nvPr/>
        </p:nvSpPr>
        <p:spPr bwMode="auto">
          <a:xfrm>
            <a:off x="477982" y="936792"/>
            <a:ext cx="8416636"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0" indent="0"/>
            <a:r>
              <a:rPr lang="en-US" sz="2000" dirty="0" smtClean="0">
                <a:solidFill>
                  <a:schemeClr val="bg1"/>
                </a:solidFill>
                <a:latin typeface="+mn-lt"/>
              </a:rPr>
              <a:t>Not </a:t>
            </a:r>
            <a:r>
              <a:rPr lang="en-US" sz="2000" dirty="0">
                <a:solidFill>
                  <a:schemeClr val="bg1"/>
                </a:solidFill>
                <a:latin typeface="+mn-lt"/>
              </a:rPr>
              <a:t>all of Edward I’s statutes are parliamentary. There are 27 </a:t>
            </a:r>
            <a:r>
              <a:rPr lang="en-US" sz="2000" dirty="0" smtClean="0">
                <a:solidFill>
                  <a:schemeClr val="bg1"/>
                </a:solidFill>
                <a:latin typeface="+mn-lt"/>
              </a:rPr>
              <a:t>Harvard Law School </a:t>
            </a:r>
            <a:r>
              <a:rPr lang="en-US" sz="2000" dirty="0">
                <a:solidFill>
                  <a:schemeClr val="bg1"/>
                </a:solidFill>
                <a:latin typeface="+mn-lt"/>
              </a:rPr>
              <a:t>manuscript statute books that contain </a:t>
            </a:r>
            <a:r>
              <a:rPr lang="en-US" sz="2000" dirty="0" smtClean="0">
                <a:solidFill>
                  <a:schemeClr val="bg1"/>
                </a:solidFill>
                <a:latin typeface="+mn-lt"/>
              </a:rPr>
              <a:t>statutes </a:t>
            </a:r>
            <a:r>
              <a:rPr lang="en-US" sz="2000" dirty="0">
                <a:solidFill>
                  <a:schemeClr val="bg1"/>
                </a:solidFill>
                <a:latin typeface="+mn-lt"/>
              </a:rPr>
              <a:t>of Edward </a:t>
            </a:r>
            <a:r>
              <a:rPr lang="en-US" sz="2000" dirty="0" smtClean="0">
                <a:solidFill>
                  <a:schemeClr val="bg1"/>
                </a:solidFill>
                <a:latin typeface="+mn-lt"/>
              </a:rPr>
              <a:t>I, perhaps an unbiased sample of all such manuscripts. </a:t>
            </a:r>
            <a:r>
              <a:rPr lang="en-US" sz="2000" dirty="0">
                <a:solidFill>
                  <a:schemeClr val="bg1"/>
                </a:solidFill>
                <a:latin typeface="+mn-lt"/>
              </a:rPr>
              <a:t>There are some 45 items from the reign of Edward I that someone at some point thought of as statutory and that appear in the printed </a:t>
            </a:r>
            <a:r>
              <a:rPr lang="en-US" sz="2000" i="1" dirty="0">
                <a:solidFill>
                  <a:schemeClr val="bg1"/>
                </a:solidFill>
                <a:latin typeface="+mn-lt"/>
              </a:rPr>
              <a:t>Statutes of the Realm</a:t>
            </a:r>
            <a:r>
              <a:rPr lang="en-US" sz="2000" dirty="0">
                <a:solidFill>
                  <a:schemeClr val="bg1"/>
                </a:solidFill>
                <a:latin typeface="+mn-lt"/>
              </a:rPr>
              <a:t>. All but five occur in one or more of the 27 HLS </a:t>
            </a:r>
            <a:r>
              <a:rPr lang="en-US" sz="2000" dirty="0" smtClean="0">
                <a:solidFill>
                  <a:schemeClr val="bg1"/>
                </a:solidFill>
                <a:latin typeface="+mn-lt"/>
              </a:rPr>
              <a:t>manuscripts. </a:t>
            </a:r>
            <a:r>
              <a:rPr lang="en-US" sz="2000" dirty="0">
                <a:solidFill>
                  <a:schemeClr val="bg1"/>
                </a:solidFill>
                <a:latin typeface="+mn-lt"/>
              </a:rPr>
              <a:t>A much smaller group appears in all or most of them. The </a:t>
            </a:r>
            <a:r>
              <a:rPr lang="en-US" sz="2000" dirty="0" smtClean="0">
                <a:solidFill>
                  <a:schemeClr val="bg1"/>
                </a:solidFill>
                <a:latin typeface="+mn-lt"/>
              </a:rPr>
              <a:t>table on the following slides lists </a:t>
            </a:r>
            <a:r>
              <a:rPr lang="en-US" sz="2000" dirty="0">
                <a:solidFill>
                  <a:schemeClr val="bg1"/>
                </a:solidFill>
                <a:latin typeface="+mn-lt"/>
              </a:rPr>
              <a:t>the most common items in chronological order with a parenthetical indication of the number chapters that the item contains and the number of manuscripts in which it occurs</a:t>
            </a:r>
            <a:r>
              <a:rPr lang="en-US" sz="2000" dirty="0" smtClean="0">
                <a:solidFill>
                  <a:schemeClr val="bg1"/>
                </a:solidFill>
                <a:latin typeface="+mn-lt"/>
              </a:rPr>
              <a:t>. You might want to pause the recording to look at the table. (It is also on the outline.) There are many things that could be done with this data and what follows in the lecture is but a few of many possibilities.</a:t>
            </a:r>
            <a:endParaRPr lang="en-US" sz="2000" dirty="0">
              <a:solidFill>
                <a:schemeClr val="bg1"/>
              </a:solidFill>
              <a:latin typeface="+mn-lt"/>
            </a:endParaRPr>
          </a:p>
        </p:txBody>
      </p:sp>
      <p:sp>
        <p:nvSpPr>
          <p:cNvPr id="7" name="Rectangle 6"/>
          <p:cNvSpPr>
            <a:spLocks noChangeArrowheads="1"/>
          </p:cNvSpPr>
          <p:nvPr/>
        </p:nvSpPr>
        <p:spPr bwMode="auto">
          <a:xfrm flipV="1">
            <a:off x="477982" y="1890755"/>
            <a:ext cx="92894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16432196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77982" y="274639"/>
            <a:ext cx="8229600" cy="4319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The legislative activity of </a:t>
            </a:r>
            <a:r>
              <a:rPr lang="en-US" sz="2400"/>
              <a:t>Edward </a:t>
            </a:r>
            <a:r>
              <a:rPr lang="en-US" sz="2400" smtClean="0"/>
              <a:t>I (cont’d)</a:t>
            </a:r>
            <a:endParaRPr lang="en-US" altLang="en-US" sz="2400" dirty="0"/>
          </a:p>
        </p:txBody>
      </p:sp>
      <p:sp>
        <p:nvSpPr>
          <p:cNvPr id="16387" name="TextBox 6"/>
          <p:cNvSpPr txBox="1">
            <a:spLocks noChangeArrowheads="1"/>
          </p:cNvSpPr>
          <p:nvPr/>
        </p:nvSpPr>
        <p:spPr bwMode="auto">
          <a:xfrm>
            <a:off x="477982" y="936792"/>
            <a:ext cx="8416636"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buFont typeface="Arial" panose="020B0604020202020204" pitchFamily="34" charset="0"/>
              <a:buChar char="•"/>
            </a:pPr>
            <a:r>
              <a:rPr lang="en-US" sz="2000" smtClean="0">
                <a:solidFill>
                  <a:schemeClr val="bg1"/>
                </a:solidFill>
                <a:latin typeface="+mn-lt"/>
              </a:rPr>
              <a:t>Magna </a:t>
            </a:r>
            <a:r>
              <a:rPr lang="en-US" sz="2000">
                <a:solidFill>
                  <a:schemeClr val="bg1"/>
                </a:solidFill>
                <a:latin typeface="+mn-lt"/>
              </a:rPr>
              <a:t>Carta (1225, 1297) (37 c.) (22 ms.; 3 contain 1215 version, 2 have missing quires where it would have </a:t>
            </a:r>
            <a:r>
              <a:rPr lang="en-US" sz="2000">
                <a:solidFill>
                  <a:schemeClr val="bg1"/>
                </a:solidFill>
                <a:latin typeface="+mn-lt"/>
              </a:rPr>
              <a:t>appeared</a:t>
            </a:r>
            <a:r>
              <a:rPr lang="en-US" sz="2000" smtClean="0">
                <a:solidFill>
                  <a:schemeClr val="bg1"/>
                </a:solidFill>
                <a:latin typeface="+mn-lt"/>
              </a:rPr>
              <a:t>).</a:t>
            </a:r>
          </a:p>
          <a:p>
            <a:pPr>
              <a:buFont typeface="Arial" panose="020B0604020202020204" pitchFamily="34" charset="0"/>
              <a:buChar char="•"/>
            </a:pPr>
            <a:endParaRPr lang="en-US" sz="500">
              <a:solidFill>
                <a:schemeClr val="bg1"/>
              </a:solidFill>
              <a:latin typeface="+mn-lt"/>
            </a:endParaRPr>
          </a:p>
          <a:p>
            <a:pPr>
              <a:buFont typeface="Arial" panose="020B0604020202020204" pitchFamily="34" charset="0"/>
              <a:buChar char="•"/>
            </a:pPr>
            <a:r>
              <a:rPr lang="en-US" sz="2000" smtClean="0">
                <a:solidFill>
                  <a:schemeClr val="bg1"/>
                </a:solidFill>
                <a:latin typeface="+mn-lt"/>
              </a:rPr>
              <a:t>Forest </a:t>
            </a:r>
            <a:r>
              <a:rPr lang="en-US" sz="2000">
                <a:solidFill>
                  <a:schemeClr val="bg1"/>
                </a:solidFill>
                <a:latin typeface="+mn-lt"/>
              </a:rPr>
              <a:t>charter ([1217], 1225, 1297) (16 c.) (20 ms.; 4 have the 1225 </a:t>
            </a:r>
            <a:r>
              <a:rPr lang="en-US" sz="2000">
                <a:solidFill>
                  <a:schemeClr val="bg1"/>
                </a:solidFill>
                <a:latin typeface="+mn-lt"/>
              </a:rPr>
              <a:t>version</a:t>
            </a:r>
            <a:r>
              <a:rPr lang="en-US" sz="2000" smtClean="0">
                <a:solidFill>
                  <a:schemeClr val="bg1"/>
                </a:solidFill>
                <a:latin typeface="+mn-lt"/>
              </a:rPr>
              <a:t>)</a:t>
            </a:r>
          </a:p>
          <a:p>
            <a:pPr>
              <a:buFont typeface="Arial" panose="020B0604020202020204" pitchFamily="34" charset="0"/>
              <a:buChar char="•"/>
            </a:pPr>
            <a:endParaRPr lang="en-US" sz="500">
              <a:solidFill>
                <a:schemeClr val="bg1"/>
              </a:solidFill>
              <a:latin typeface="+mn-lt"/>
            </a:endParaRPr>
          </a:p>
          <a:p>
            <a:pPr>
              <a:buFont typeface="Arial" panose="020B0604020202020204" pitchFamily="34" charset="0"/>
              <a:buChar char="•"/>
            </a:pPr>
            <a:r>
              <a:rPr lang="en-US" sz="2000" smtClean="0">
                <a:solidFill>
                  <a:schemeClr val="bg1"/>
                </a:solidFill>
                <a:latin typeface="+mn-lt"/>
              </a:rPr>
              <a:t>Provisions </a:t>
            </a:r>
            <a:r>
              <a:rPr lang="en-US" sz="2000">
                <a:solidFill>
                  <a:schemeClr val="bg1"/>
                </a:solidFill>
                <a:latin typeface="+mn-lt"/>
              </a:rPr>
              <a:t>of Merton (1235) (11 c.) (26 ms., missing quires in the 27th probably contained </a:t>
            </a:r>
            <a:r>
              <a:rPr lang="en-US" sz="2000">
                <a:solidFill>
                  <a:schemeClr val="bg1"/>
                </a:solidFill>
                <a:latin typeface="+mn-lt"/>
              </a:rPr>
              <a:t>it</a:t>
            </a:r>
            <a:r>
              <a:rPr lang="en-US" sz="2000" smtClean="0">
                <a:solidFill>
                  <a:schemeClr val="bg1"/>
                </a:solidFill>
                <a:latin typeface="+mn-lt"/>
              </a:rPr>
              <a:t>))</a:t>
            </a:r>
          </a:p>
          <a:p>
            <a:pPr>
              <a:buFont typeface="Arial" panose="020B0604020202020204" pitchFamily="34" charset="0"/>
              <a:buChar char="•"/>
            </a:pPr>
            <a:endParaRPr lang="en-US" sz="500">
              <a:solidFill>
                <a:schemeClr val="bg1"/>
              </a:solidFill>
              <a:latin typeface="+mn-lt"/>
            </a:endParaRPr>
          </a:p>
          <a:p>
            <a:pPr>
              <a:buFont typeface="Arial" panose="020B0604020202020204" pitchFamily="34" charset="0"/>
              <a:buChar char="•"/>
            </a:pPr>
            <a:r>
              <a:rPr lang="en-US" sz="2000" smtClean="0">
                <a:solidFill>
                  <a:schemeClr val="bg1"/>
                </a:solidFill>
                <a:latin typeface="+mn-lt"/>
              </a:rPr>
              <a:t>Statute </a:t>
            </a:r>
            <a:r>
              <a:rPr lang="en-US" sz="2000">
                <a:solidFill>
                  <a:schemeClr val="bg1"/>
                </a:solidFill>
                <a:latin typeface="+mn-lt"/>
              </a:rPr>
              <a:t>of Marlborough (1267) (29 c.) (26 ms., missing quires in the 27th probably contained </a:t>
            </a:r>
            <a:r>
              <a:rPr lang="en-US" sz="2000">
                <a:solidFill>
                  <a:schemeClr val="bg1"/>
                </a:solidFill>
                <a:latin typeface="+mn-lt"/>
              </a:rPr>
              <a:t>it</a:t>
            </a:r>
            <a:r>
              <a:rPr lang="en-US" sz="2000" smtClean="0">
                <a:solidFill>
                  <a:schemeClr val="bg1"/>
                </a:solidFill>
                <a:latin typeface="+mn-lt"/>
              </a:rPr>
              <a:t>)</a:t>
            </a:r>
          </a:p>
          <a:p>
            <a:pPr>
              <a:buFont typeface="Arial" panose="020B0604020202020204" pitchFamily="34" charset="0"/>
              <a:buChar char="•"/>
            </a:pPr>
            <a:endParaRPr lang="en-US" sz="500">
              <a:solidFill>
                <a:schemeClr val="bg1"/>
              </a:solidFill>
              <a:latin typeface="+mn-lt"/>
            </a:endParaRPr>
          </a:p>
          <a:p>
            <a:pPr>
              <a:buFont typeface="Arial" panose="020B0604020202020204" pitchFamily="34" charset="0"/>
              <a:buChar char="•"/>
            </a:pPr>
            <a:r>
              <a:rPr lang="en-US" sz="2000" smtClean="0">
                <a:solidFill>
                  <a:schemeClr val="bg1"/>
                </a:solidFill>
                <a:latin typeface="+mn-lt"/>
              </a:rPr>
              <a:t>Statute </a:t>
            </a:r>
            <a:r>
              <a:rPr lang="en-US" sz="2000">
                <a:solidFill>
                  <a:schemeClr val="bg1"/>
                </a:solidFill>
                <a:latin typeface="+mn-lt"/>
              </a:rPr>
              <a:t>of Westminster I (1275) (51 c.) (27 </a:t>
            </a:r>
            <a:r>
              <a:rPr lang="en-US" sz="2000">
                <a:solidFill>
                  <a:schemeClr val="bg1"/>
                </a:solidFill>
                <a:latin typeface="+mn-lt"/>
              </a:rPr>
              <a:t>ms</a:t>
            </a:r>
            <a:r>
              <a:rPr lang="en-US" sz="2000" smtClean="0">
                <a:solidFill>
                  <a:schemeClr val="bg1"/>
                </a:solidFill>
                <a:latin typeface="+mn-lt"/>
              </a:rPr>
              <a:t>.)</a:t>
            </a:r>
          </a:p>
          <a:p>
            <a:pPr>
              <a:buFont typeface="Arial" panose="020B0604020202020204" pitchFamily="34" charset="0"/>
              <a:buChar char="•"/>
            </a:pPr>
            <a:endParaRPr lang="en-US" sz="500">
              <a:solidFill>
                <a:schemeClr val="bg1"/>
              </a:solidFill>
              <a:latin typeface="+mn-lt"/>
            </a:endParaRPr>
          </a:p>
          <a:p>
            <a:pPr>
              <a:buFont typeface="Arial" panose="020B0604020202020204" pitchFamily="34" charset="0"/>
              <a:buChar char="•"/>
            </a:pPr>
            <a:r>
              <a:rPr lang="en-US" sz="2000" smtClean="0">
                <a:solidFill>
                  <a:schemeClr val="bg1"/>
                </a:solidFill>
                <a:latin typeface="+mn-lt"/>
              </a:rPr>
              <a:t>Statute </a:t>
            </a:r>
            <a:r>
              <a:rPr lang="en-US" sz="2000">
                <a:solidFill>
                  <a:schemeClr val="bg1"/>
                </a:solidFill>
                <a:latin typeface="+mn-lt"/>
              </a:rPr>
              <a:t>of Gloucester (1278) (15 c.) (26 </a:t>
            </a:r>
            <a:r>
              <a:rPr lang="en-US" sz="2000">
                <a:solidFill>
                  <a:schemeClr val="bg1"/>
                </a:solidFill>
                <a:latin typeface="+mn-lt"/>
              </a:rPr>
              <a:t>ms</a:t>
            </a:r>
            <a:r>
              <a:rPr lang="en-US" sz="2000" smtClean="0">
                <a:solidFill>
                  <a:schemeClr val="bg1"/>
                </a:solidFill>
                <a:latin typeface="+mn-lt"/>
              </a:rPr>
              <a:t>.)</a:t>
            </a:r>
          </a:p>
          <a:p>
            <a:pPr>
              <a:buFont typeface="Arial" panose="020B0604020202020204" pitchFamily="34" charset="0"/>
              <a:buChar char="•"/>
            </a:pPr>
            <a:endParaRPr lang="en-US" sz="500">
              <a:solidFill>
                <a:schemeClr val="bg1"/>
              </a:solidFill>
              <a:latin typeface="+mn-lt"/>
            </a:endParaRPr>
          </a:p>
          <a:p>
            <a:pPr>
              <a:buFont typeface="Arial" panose="020B0604020202020204" pitchFamily="34" charset="0"/>
              <a:buChar char="•"/>
            </a:pPr>
            <a:r>
              <a:rPr lang="en-US" sz="2000" smtClean="0">
                <a:solidFill>
                  <a:schemeClr val="bg1"/>
                </a:solidFill>
                <a:latin typeface="+mn-lt"/>
              </a:rPr>
              <a:t>‘Exposition</a:t>
            </a:r>
            <a:r>
              <a:rPr lang="en-US" sz="2000">
                <a:solidFill>
                  <a:schemeClr val="bg1"/>
                </a:solidFill>
                <a:latin typeface="+mn-lt"/>
              </a:rPr>
              <a:t>’ (explanationes) of statute of Gloucester (1278) (not capitulated) (20 </a:t>
            </a:r>
            <a:r>
              <a:rPr lang="en-US" sz="2000">
                <a:solidFill>
                  <a:schemeClr val="bg1"/>
                </a:solidFill>
                <a:latin typeface="+mn-lt"/>
              </a:rPr>
              <a:t>ms</a:t>
            </a:r>
            <a:r>
              <a:rPr lang="en-US" sz="2000" smtClean="0">
                <a:solidFill>
                  <a:schemeClr val="bg1"/>
                </a:solidFill>
                <a:latin typeface="+mn-lt"/>
              </a:rPr>
              <a:t>.)</a:t>
            </a:r>
          </a:p>
          <a:p>
            <a:pPr>
              <a:buFont typeface="Arial" panose="020B0604020202020204" pitchFamily="34" charset="0"/>
              <a:buChar char="•"/>
            </a:pPr>
            <a:endParaRPr lang="en-US" sz="500">
              <a:solidFill>
                <a:schemeClr val="bg1"/>
              </a:solidFill>
              <a:latin typeface="+mn-lt"/>
            </a:endParaRPr>
          </a:p>
          <a:p>
            <a:pPr>
              <a:buFont typeface="Arial" panose="020B0604020202020204" pitchFamily="34" charset="0"/>
              <a:buChar char="•"/>
            </a:pPr>
            <a:r>
              <a:rPr lang="en-US" sz="2000" i="1" smtClean="0">
                <a:solidFill>
                  <a:schemeClr val="bg1"/>
                </a:solidFill>
                <a:latin typeface="+mn-lt"/>
              </a:rPr>
              <a:t>De </a:t>
            </a:r>
            <a:r>
              <a:rPr lang="en-US" sz="2000" i="1">
                <a:solidFill>
                  <a:schemeClr val="bg1"/>
                </a:solidFill>
                <a:latin typeface="+mn-lt"/>
              </a:rPr>
              <a:t>viris religiosis</a:t>
            </a:r>
            <a:r>
              <a:rPr lang="en-US" sz="2000">
                <a:solidFill>
                  <a:schemeClr val="bg1"/>
                </a:solidFill>
                <a:latin typeface="+mn-lt"/>
              </a:rPr>
              <a:t> (Statute of Mortmain) (1279) (not capitulated) (24 </a:t>
            </a:r>
            <a:r>
              <a:rPr lang="en-US" sz="2000">
                <a:solidFill>
                  <a:schemeClr val="bg1"/>
                </a:solidFill>
                <a:latin typeface="+mn-lt"/>
              </a:rPr>
              <a:t>ms</a:t>
            </a:r>
            <a:r>
              <a:rPr lang="en-US" sz="2000" smtClean="0">
                <a:solidFill>
                  <a:schemeClr val="bg1"/>
                </a:solidFill>
                <a:latin typeface="+mn-lt"/>
              </a:rPr>
              <a:t>.)</a:t>
            </a:r>
          </a:p>
          <a:p>
            <a:pPr>
              <a:buFont typeface="Arial" panose="020B0604020202020204" pitchFamily="34" charset="0"/>
              <a:buChar char="•"/>
            </a:pPr>
            <a:endParaRPr lang="en-US" sz="500">
              <a:solidFill>
                <a:schemeClr val="bg1"/>
              </a:solidFill>
              <a:latin typeface="+mn-lt"/>
            </a:endParaRPr>
          </a:p>
          <a:p>
            <a:pPr>
              <a:buFont typeface="Arial" panose="020B0604020202020204" pitchFamily="34" charset="0"/>
              <a:buChar char="•"/>
            </a:pPr>
            <a:r>
              <a:rPr lang="en-US" sz="2000" smtClean="0">
                <a:solidFill>
                  <a:schemeClr val="bg1"/>
                </a:solidFill>
                <a:latin typeface="+mn-lt"/>
              </a:rPr>
              <a:t>Statute </a:t>
            </a:r>
            <a:r>
              <a:rPr lang="en-US" sz="2000">
                <a:solidFill>
                  <a:schemeClr val="bg1"/>
                </a:solidFill>
                <a:latin typeface="+mn-lt"/>
              </a:rPr>
              <a:t>of Merchants (Acton Burnell) (1279) (not capitulated) (10 ms.)</a:t>
            </a:r>
            <a:endParaRPr lang="en-US" sz="2000" dirty="0">
              <a:solidFill>
                <a:schemeClr val="bg1"/>
              </a:solidFill>
              <a:latin typeface="+mn-lt"/>
            </a:endParaRPr>
          </a:p>
        </p:txBody>
      </p:sp>
      <p:sp>
        <p:nvSpPr>
          <p:cNvPr id="7" name="Rectangle 6"/>
          <p:cNvSpPr>
            <a:spLocks noChangeArrowheads="1"/>
          </p:cNvSpPr>
          <p:nvPr/>
        </p:nvSpPr>
        <p:spPr bwMode="auto">
          <a:xfrm flipV="1">
            <a:off x="477982" y="1890755"/>
            <a:ext cx="92894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30817703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77982" y="274638"/>
            <a:ext cx="822960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The legislative activity of Edward I – the HLS </a:t>
            </a:r>
            <a:r>
              <a:rPr lang="en-US" sz="2400" dirty="0" smtClean="0"/>
              <a:t>sample (cont’d)</a:t>
            </a:r>
            <a:endParaRPr lang="en-US" altLang="en-US" sz="2400" dirty="0"/>
          </a:p>
        </p:txBody>
      </p:sp>
      <p:sp>
        <p:nvSpPr>
          <p:cNvPr id="16387" name="TextBox 6"/>
          <p:cNvSpPr txBox="1">
            <a:spLocks noChangeArrowheads="1"/>
          </p:cNvSpPr>
          <p:nvPr/>
        </p:nvSpPr>
        <p:spPr bwMode="auto">
          <a:xfrm>
            <a:off x="477982" y="1225695"/>
            <a:ext cx="8416636"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buFont typeface="Arial" panose="020B0604020202020204" pitchFamily="34" charset="0"/>
              <a:buChar char="•"/>
            </a:pPr>
            <a:r>
              <a:rPr lang="en-US" sz="2000" dirty="0" smtClean="0">
                <a:solidFill>
                  <a:schemeClr val="bg1"/>
                </a:solidFill>
              </a:rPr>
              <a:t>Statute </a:t>
            </a:r>
            <a:r>
              <a:rPr lang="en-US" sz="2000" dirty="0">
                <a:solidFill>
                  <a:schemeClr val="bg1"/>
                </a:solidFill>
              </a:rPr>
              <a:t>of Westminster II (1285) (50 c., the first of which is De donis) (27 ms</a:t>
            </a:r>
            <a:r>
              <a:rPr lang="en-US" sz="2000" dirty="0" smtClean="0">
                <a:solidFill>
                  <a:schemeClr val="bg1"/>
                </a:solidFill>
              </a:rPr>
              <a:t>.)</a:t>
            </a:r>
          </a:p>
          <a:p>
            <a:pPr>
              <a:buFont typeface="Arial" panose="020B0604020202020204" pitchFamily="34" charset="0"/>
              <a:buChar char="•"/>
            </a:pPr>
            <a:endParaRPr lang="en-US" sz="500" dirty="0">
              <a:solidFill>
                <a:schemeClr val="bg1"/>
              </a:solidFill>
            </a:endParaRPr>
          </a:p>
          <a:p>
            <a:pPr>
              <a:buFont typeface="Arial" panose="020B0604020202020204" pitchFamily="34" charset="0"/>
              <a:buChar char="•"/>
            </a:pPr>
            <a:r>
              <a:rPr lang="en-US" sz="2000" dirty="0" smtClean="0">
                <a:solidFill>
                  <a:schemeClr val="bg1"/>
                </a:solidFill>
              </a:rPr>
              <a:t>Statute </a:t>
            </a:r>
            <a:r>
              <a:rPr lang="en-US" sz="2000" dirty="0">
                <a:solidFill>
                  <a:schemeClr val="bg1"/>
                </a:solidFill>
              </a:rPr>
              <a:t>of Winchester (1285) (6 c., instructions to the sheriff about criminal matters) (24 ms</a:t>
            </a:r>
            <a:r>
              <a:rPr lang="en-US" sz="2000" dirty="0" smtClean="0">
                <a:solidFill>
                  <a:schemeClr val="bg1"/>
                </a:solidFill>
              </a:rPr>
              <a:t>.)</a:t>
            </a:r>
          </a:p>
          <a:p>
            <a:pPr>
              <a:buFont typeface="Arial" panose="020B0604020202020204" pitchFamily="34" charset="0"/>
              <a:buChar char="•"/>
            </a:pPr>
            <a:endParaRPr lang="en-US" sz="500" dirty="0">
              <a:solidFill>
                <a:schemeClr val="bg1"/>
              </a:solidFill>
            </a:endParaRPr>
          </a:p>
          <a:p>
            <a:pPr>
              <a:buFont typeface="Arial" panose="020B0604020202020204" pitchFamily="34" charset="0"/>
              <a:buChar char="•"/>
            </a:pPr>
            <a:r>
              <a:rPr lang="en-US" sz="2000" dirty="0" smtClean="0">
                <a:solidFill>
                  <a:schemeClr val="bg1"/>
                </a:solidFill>
              </a:rPr>
              <a:t>Statute </a:t>
            </a:r>
            <a:r>
              <a:rPr lang="en-US" sz="2000" dirty="0">
                <a:solidFill>
                  <a:schemeClr val="bg1"/>
                </a:solidFill>
              </a:rPr>
              <a:t>of Merchants (1285) (not capitulated) (16 ms</a:t>
            </a:r>
            <a:r>
              <a:rPr lang="en-US" sz="2000" dirty="0" smtClean="0">
                <a:solidFill>
                  <a:schemeClr val="bg1"/>
                </a:solidFill>
              </a:rPr>
              <a:t>.)</a:t>
            </a:r>
          </a:p>
          <a:p>
            <a:pPr>
              <a:buFont typeface="Arial" panose="020B0604020202020204" pitchFamily="34" charset="0"/>
              <a:buChar char="•"/>
            </a:pPr>
            <a:endParaRPr lang="en-US" sz="500" dirty="0">
              <a:solidFill>
                <a:schemeClr val="bg1"/>
              </a:solidFill>
            </a:endParaRPr>
          </a:p>
          <a:p>
            <a:pPr>
              <a:buFont typeface="Arial" panose="020B0604020202020204" pitchFamily="34" charset="0"/>
              <a:buChar char="•"/>
            </a:pPr>
            <a:r>
              <a:rPr lang="en-US" sz="2000" i="1" dirty="0" smtClean="0">
                <a:solidFill>
                  <a:schemeClr val="bg1"/>
                </a:solidFill>
              </a:rPr>
              <a:t>Circumspecte </a:t>
            </a:r>
            <a:r>
              <a:rPr lang="en-US" sz="2000" i="1" dirty="0">
                <a:solidFill>
                  <a:schemeClr val="bg1"/>
                </a:solidFill>
              </a:rPr>
              <a:t>agatis</a:t>
            </a:r>
            <a:r>
              <a:rPr lang="en-US" sz="2000" dirty="0">
                <a:solidFill>
                  <a:schemeClr val="bg1"/>
                </a:solidFill>
              </a:rPr>
              <a:t> (1285) (not capitulated, deals with the jurisdiction of the ecclesiastical courts) (22 ms</a:t>
            </a:r>
            <a:r>
              <a:rPr lang="en-US" sz="2000" dirty="0" smtClean="0">
                <a:solidFill>
                  <a:schemeClr val="bg1"/>
                </a:solidFill>
              </a:rPr>
              <a:t>.)</a:t>
            </a:r>
          </a:p>
          <a:p>
            <a:pPr>
              <a:buFont typeface="Arial" panose="020B0604020202020204" pitchFamily="34" charset="0"/>
              <a:buChar char="•"/>
            </a:pPr>
            <a:endParaRPr lang="en-US" sz="500" dirty="0">
              <a:solidFill>
                <a:schemeClr val="bg1"/>
              </a:solidFill>
            </a:endParaRPr>
          </a:p>
          <a:p>
            <a:pPr>
              <a:buFont typeface="Arial" panose="020B0604020202020204" pitchFamily="34" charset="0"/>
              <a:buChar char="•"/>
            </a:pPr>
            <a:r>
              <a:rPr lang="en-US" sz="2000" dirty="0" smtClean="0">
                <a:solidFill>
                  <a:schemeClr val="bg1"/>
                </a:solidFill>
              </a:rPr>
              <a:t>Statute </a:t>
            </a:r>
            <a:r>
              <a:rPr lang="en-US" sz="2000" dirty="0">
                <a:solidFill>
                  <a:schemeClr val="bg1"/>
                </a:solidFill>
              </a:rPr>
              <a:t>of Westminster III (1290) (3 c., the first of which is </a:t>
            </a:r>
            <a:r>
              <a:rPr lang="en-US" sz="2000" i="1" dirty="0">
                <a:solidFill>
                  <a:schemeClr val="bg1"/>
                </a:solidFill>
              </a:rPr>
              <a:t>Quia emptores</a:t>
            </a:r>
            <a:r>
              <a:rPr lang="en-US" sz="2000" dirty="0">
                <a:solidFill>
                  <a:schemeClr val="bg1"/>
                </a:solidFill>
              </a:rPr>
              <a:t>) (26 ms</a:t>
            </a:r>
            <a:r>
              <a:rPr lang="en-US" sz="2000" dirty="0" smtClean="0">
                <a:solidFill>
                  <a:schemeClr val="bg1"/>
                </a:solidFill>
              </a:rPr>
              <a:t>.)</a:t>
            </a:r>
          </a:p>
          <a:p>
            <a:pPr>
              <a:buFont typeface="Arial" panose="020B0604020202020204" pitchFamily="34" charset="0"/>
              <a:buChar char="•"/>
            </a:pPr>
            <a:endParaRPr lang="en-US" sz="500" dirty="0">
              <a:solidFill>
                <a:schemeClr val="bg1"/>
              </a:solidFill>
            </a:endParaRPr>
          </a:p>
          <a:p>
            <a:pPr>
              <a:buFont typeface="Arial" panose="020B0604020202020204" pitchFamily="34" charset="0"/>
              <a:buChar char="•"/>
            </a:pPr>
            <a:r>
              <a:rPr lang="en-US" sz="2000" i="1" dirty="0" smtClean="0">
                <a:solidFill>
                  <a:schemeClr val="bg1"/>
                </a:solidFill>
              </a:rPr>
              <a:t>Statutum </a:t>
            </a:r>
            <a:r>
              <a:rPr lang="en-US" sz="2000" i="1" dirty="0">
                <a:solidFill>
                  <a:schemeClr val="bg1"/>
                </a:solidFill>
              </a:rPr>
              <a:t>de Quo warranto </a:t>
            </a:r>
            <a:r>
              <a:rPr lang="en-US" sz="2000" dirty="0">
                <a:solidFill>
                  <a:schemeClr val="bg1"/>
                </a:solidFill>
              </a:rPr>
              <a:t>(1290) (not capitulated) (15 ms</a:t>
            </a:r>
            <a:r>
              <a:rPr lang="en-US" sz="2000" dirty="0" smtClean="0">
                <a:solidFill>
                  <a:schemeClr val="bg1"/>
                </a:solidFill>
              </a:rPr>
              <a:t>.)</a:t>
            </a:r>
          </a:p>
          <a:p>
            <a:pPr>
              <a:buFont typeface="Arial" panose="020B0604020202020204" pitchFamily="34" charset="0"/>
              <a:buChar char="•"/>
            </a:pPr>
            <a:endParaRPr lang="en-US" sz="500" dirty="0">
              <a:solidFill>
                <a:schemeClr val="bg1"/>
              </a:solidFill>
            </a:endParaRPr>
          </a:p>
          <a:p>
            <a:pPr>
              <a:buFont typeface="Arial" panose="020B0604020202020204" pitchFamily="34" charset="0"/>
              <a:buChar char="•"/>
            </a:pPr>
            <a:r>
              <a:rPr lang="en-US" sz="2000" i="1" dirty="0" smtClean="0">
                <a:solidFill>
                  <a:schemeClr val="bg1"/>
                </a:solidFill>
              </a:rPr>
              <a:t>Statutum </a:t>
            </a:r>
            <a:r>
              <a:rPr lang="en-US" sz="2000" i="1" dirty="0">
                <a:solidFill>
                  <a:schemeClr val="bg1"/>
                </a:solidFill>
              </a:rPr>
              <a:t>de Quo warranto novum</a:t>
            </a:r>
            <a:r>
              <a:rPr lang="en-US" sz="2000" dirty="0">
                <a:solidFill>
                  <a:schemeClr val="bg1"/>
                </a:solidFill>
              </a:rPr>
              <a:t> (1290) (not capitulated) (10 ms</a:t>
            </a:r>
            <a:r>
              <a:rPr lang="en-US" sz="2000" dirty="0" smtClean="0">
                <a:solidFill>
                  <a:schemeClr val="bg1"/>
                </a:solidFill>
              </a:rPr>
              <a:t>)</a:t>
            </a:r>
          </a:p>
          <a:p>
            <a:pPr>
              <a:buFont typeface="Arial" panose="020B0604020202020204" pitchFamily="34" charset="0"/>
              <a:buChar char="•"/>
            </a:pPr>
            <a:endParaRPr lang="en-US" sz="500" dirty="0">
              <a:solidFill>
                <a:schemeClr val="bg1"/>
              </a:solidFill>
            </a:endParaRPr>
          </a:p>
          <a:p>
            <a:pPr>
              <a:buFont typeface="Arial" panose="020B0604020202020204" pitchFamily="34" charset="0"/>
              <a:buChar char="•"/>
            </a:pPr>
            <a:r>
              <a:rPr lang="en-US" sz="2000" i="1" dirty="0" smtClean="0">
                <a:solidFill>
                  <a:schemeClr val="bg1"/>
                </a:solidFill>
              </a:rPr>
              <a:t>Statutum </a:t>
            </a:r>
            <a:r>
              <a:rPr lang="en-US" sz="2000" i="1" dirty="0">
                <a:solidFill>
                  <a:schemeClr val="bg1"/>
                </a:solidFill>
              </a:rPr>
              <a:t>de presentibus vocatis ad warrantum</a:t>
            </a:r>
            <a:r>
              <a:rPr lang="en-US" sz="2000" dirty="0">
                <a:solidFill>
                  <a:schemeClr val="bg1"/>
                </a:solidFill>
              </a:rPr>
              <a:t> (Statute </a:t>
            </a:r>
            <a:r>
              <a:rPr lang="en-US" sz="2000" dirty="0" smtClean="0">
                <a:solidFill>
                  <a:schemeClr val="bg1"/>
                </a:solidFill>
              </a:rPr>
              <a:t>concerning </a:t>
            </a:r>
            <a:r>
              <a:rPr lang="en-US" sz="2000" dirty="0">
                <a:solidFill>
                  <a:schemeClr val="bg1"/>
                </a:solidFill>
              </a:rPr>
              <a:t>calling to warranty those who are present) (1292) (not capitulated) (14 ms</a:t>
            </a:r>
            <a:r>
              <a:rPr lang="en-US" sz="2000" dirty="0" smtClean="0">
                <a:solidFill>
                  <a:schemeClr val="bg1"/>
                </a:solidFill>
              </a:rPr>
              <a:t>.)</a:t>
            </a:r>
            <a:endParaRPr lang="en-US" sz="2000" dirty="0">
              <a:solidFill>
                <a:schemeClr val="bg1"/>
              </a:solidFill>
            </a:endParaRPr>
          </a:p>
        </p:txBody>
      </p:sp>
      <p:sp>
        <p:nvSpPr>
          <p:cNvPr id="7" name="Rectangle 6"/>
          <p:cNvSpPr>
            <a:spLocks noChangeArrowheads="1"/>
          </p:cNvSpPr>
          <p:nvPr/>
        </p:nvSpPr>
        <p:spPr bwMode="auto">
          <a:xfrm flipV="1">
            <a:off x="477982" y="1890755"/>
            <a:ext cx="92894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14600655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77982" y="274638"/>
            <a:ext cx="822960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The legislative activity of Edward I – the HLS sample (cont’d)</a:t>
            </a:r>
            <a:endParaRPr lang="en-US" altLang="en-US" sz="2400" dirty="0"/>
          </a:p>
        </p:txBody>
      </p:sp>
      <p:sp>
        <p:nvSpPr>
          <p:cNvPr id="16387" name="TextBox 6"/>
          <p:cNvSpPr txBox="1">
            <a:spLocks noChangeArrowheads="1"/>
          </p:cNvSpPr>
          <p:nvPr/>
        </p:nvSpPr>
        <p:spPr bwMode="auto">
          <a:xfrm>
            <a:off x="477982" y="1310865"/>
            <a:ext cx="8416636" cy="278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buFont typeface="Arial" panose="020B0604020202020204" pitchFamily="34" charset="0"/>
              <a:buChar char="•"/>
            </a:pPr>
            <a:r>
              <a:rPr lang="en-US" sz="2000" dirty="0" smtClean="0">
                <a:solidFill>
                  <a:schemeClr val="bg1"/>
                </a:solidFill>
              </a:rPr>
              <a:t>Statute </a:t>
            </a:r>
            <a:r>
              <a:rPr lang="en-US" sz="2000" dirty="0">
                <a:solidFill>
                  <a:schemeClr val="bg1"/>
                </a:solidFill>
              </a:rPr>
              <a:t>of </a:t>
            </a:r>
            <a:r>
              <a:rPr lang="en-US" sz="2000" dirty="0" smtClean="0">
                <a:solidFill>
                  <a:schemeClr val="bg1"/>
                </a:solidFill>
              </a:rPr>
              <a:t>waste </a:t>
            </a:r>
            <a:r>
              <a:rPr lang="en-US" sz="2000" dirty="0">
                <a:solidFill>
                  <a:schemeClr val="bg1"/>
                </a:solidFill>
              </a:rPr>
              <a:t>(1292) (not capitulated) (10 ms</a:t>
            </a:r>
            <a:r>
              <a:rPr lang="en-US" sz="2000" dirty="0" smtClean="0">
                <a:solidFill>
                  <a:schemeClr val="bg1"/>
                </a:solidFill>
              </a:rPr>
              <a:t>.)</a:t>
            </a:r>
          </a:p>
          <a:p>
            <a:pPr>
              <a:buFont typeface="Arial" panose="020B0604020202020204" pitchFamily="34" charset="0"/>
              <a:buChar char="•"/>
            </a:pPr>
            <a:endParaRPr lang="en-US" sz="500" dirty="0">
              <a:solidFill>
                <a:schemeClr val="bg1"/>
              </a:solidFill>
            </a:endParaRPr>
          </a:p>
          <a:p>
            <a:pPr>
              <a:buFont typeface="Arial" panose="020B0604020202020204" pitchFamily="34" charset="0"/>
              <a:buChar char="•"/>
            </a:pPr>
            <a:r>
              <a:rPr lang="en-US" sz="2000" i="1" dirty="0" smtClean="0">
                <a:solidFill>
                  <a:schemeClr val="bg1"/>
                </a:solidFill>
              </a:rPr>
              <a:t>Statutum </a:t>
            </a:r>
            <a:r>
              <a:rPr lang="en-US" sz="2000" i="1" dirty="0">
                <a:solidFill>
                  <a:schemeClr val="bg1"/>
                </a:solidFill>
              </a:rPr>
              <a:t>de illis qui debent poni in iuratis et assisis</a:t>
            </a:r>
            <a:r>
              <a:rPr lang="en-US" sz="2000" dirty="0">
                <a:solidFill>
                  <a:schemeClr val="bg1"/>
                </a:solidFill>
              </a:rPr>
              <a:t> (Statute concerning those who ought to be put on juries or assizes) (1293) (not capitulated) (13 ms</a:t>
            </a:r>
            <a:r>
              <a:rPr lang="en-US" sz="2000" dirty="0" smtClean="0">
                <a:solidFill>
                  <a:schemeClr val="bg1"/>
                </a:solidFill>
              </a:rPr>
              <a:t>.)</a:t>
            </a:r>
          </a:p>
          <a:p>
            <a:pPr>
              <a:buFont typeface="Arial" panose="020B0604020202020204" pitchFamily="34" charset="0"/>
              <a:buChar char="•"/>
            </a:pPr>
            <a:endParaRPr lang="en-US" sz="500" dirty="0">
              <a:solidFill>
                <a:schemeClr val="bg1"/>
              </a:solidFill>
            </a:endParaRPr>
          </a:p>
          <a:p>
            <a:pPr>
              <a:buFont typeface="Arial" panose="020B0604020202020204" pitchFamily="34" charset="0"/>
              <a:buChar char="•"/>
            </a:pPr>
            <a:r>
              <a:rPr lang="en-US" sz="2000" i="1" dirty="0" smtClean="0">
                <a:solidFill>
                  <a:schemeClr val="bg1"/>
                </a:solidFill>
              </a:rPr>
              <a:t>Statutum </a:t>
            </a:r>
            <a:r>
              <a:rPr lang="en-US" sz="2000" i="1" dirty="0">
                <a:solidFill>
                  <a:schemeClr val="bg1"/>
                </a:solidFill>
              </a:rPr>
              <a:t>de finibus levatis</a:t>
            </a:r>
            <a:r>
              <a:rPr lang="en-US" sz="2000" dirty="0">
                <a:solidFill>
                  <a:schemeClr val="bg1"/>
                </a:solidFill>
              </a:rPr>
              <a:t> (Statute of [Levying] Fines) (1299) (4 c.) (20 ms</a:t>
            </a:r>
            <a:r>
              <a:rPr lang="en-US" sz="2000" dirty="0" smtClean="0">
                <a:solidFill>
                  <a:schemeClr val="bg1"/>
                </a:solidFill>
              </a:rPr>
              <a:t>.)</a:t>
            </a:r>
          </a:p>
          <a:p>
            <a:pPr>
              <a:buFont typeface="Arial" panose="020B0604020202020204" pitchFamily="34" charset="0"/>
              <a:buChar char="•"/>
            </a:pPr>
            <a:endParaRPr lang="en-US" sz="500" dirty="0">
              <a:solidFill>
                <a:schemeClr val="bg1"/>
              </a:solidFill>
            </a:endParaRPr>
          </a:p>
          <a:p>
            <a:pPr>
              <a:buFont typeface="Arial" panose="020B0604020202020204" pitchFamily="34" charset="0"/>
              <a:buChar char="•"/>
            </a:pPr>
            <a:r>
              <a:rPr lang="en-US" sz="2000" i="1" dirty="0" smtClean="0">
                <a:solidFill>
                  <a:schemeClr val="bg1"/>
                </a:solidFill>
              </a:rPr>
              <a:t>Statutum </a:t>
            </a:r>
            <a:r>
              <a:rPr lang="en-US" sz="2000" i="1" dirty="0">
                <a:solidFill>
                  <a:schemeClr val="bg1"/>
                </a:solidFill>
              </a:rPr>
              <a:t>de coniunctis feoffatis</a:t>
            </a:r>
            <a:r>
              <a:rPr lang="en-US" sz="2000" dirty="0">
                <a:solidFill>
                  <a:schemeClr val="bg1"/>
                </a:solidFill>
              </a:rPr>
              <a:t> (Statute of Joint Tenants) (1306) (not capitulated) (16 ms.)</a:t>
            </a:r>
            <a:endParaRPr lang="en-US" sz="2000" dirty="0">
              <a:solidFill>
                <a:schemeClr val="bg1"/>
              </a:solidFill>
            </a:endParaRPr>
          </a:p>
        </p:txBody>
      </p:sp>
      <p:sp>
        <p:nvSpPr>
          <p:cNvPr id="7" name="Rectangle 6"/>
          <p:cNvSpPr>
            <a:spLocks noChangeArrowheads="1"/>
          </p:cNvSpPr>
          <p:nvPr/>
        </p:nvSpPr>
        <p:spPr bwMode="auto">
          <a:xfrm flipV="1">
            <a:off x="477982" y="1890755"/>
            <a:ext cx="92894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26932560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77982" y="274638"/>
            <a:ext cx="822960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smtClean="0"/>
              <a:t>What can we make of </a:t>
            </a:r>
            <a:r>
              <a:rPr lang="en-US" sz="2400" dirty="0"/>
              <a:t>the HLS </a:t>
            </a:r>
            <a:r>
              <a:rPr lang="en-US" sz="2400" dirty="0" smtClean="0"/>
              <a:t>sample?</a:t>
            </a:r>
            <a:endParaRPr lang="en-US" altLang="en-US" sz="2400" dirty="0"/>
          </a:p>
        </p:txBody>
      </p:sp>
      <p:sp>
        <p:nvSpPr>
          <p:cNvPr id="16387" name="TextBox 6"/>
          <p:cNvSpPr txBox="1">
            <a:spLocks noChangeArrowheads="1"/>
          </p:cNvSpPr>
          <p:nvPr/>
        </p:nvSpPr>
        <p:spPr bwMode="auto">
          <a:xfrm>
            <a:off x="477982" y="936792"/>
            <a:ext cx="8416636"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buFont typeface="Arial" panose="020B0604020202020204" pitchFamily="34" charset="0"/>
              <a:buChar char="•"/>
            </a:pPr>
            <a:r>
              <a:rPr lang="en-US" sz="2000" dirty="0" smtClean="0">
                <a:solidFill>
                  <a:schemeClr val="bg1"/>
                </a:solidFill>
              </a:rPr>
              <a:t>First</a:t>
            </a:r>
            <a:r>
              <a:rPr lang="en-US" sz="2000" dirty="0">
                <a:solidFill>
                  <a:schemeClr val="bg1"/>
                </a:solidFill>
              </a:rPr>
              <a:t>, what it not there. Of the five statutes that appear in the Statutes of the Realm and do not occur in any of our manuscripts the only one that could be regarded as major is the Statute of Wales. The reason for its omission would seem to be that our makers of statute-books were concerned only with England. The fact that they also omit the fairly important set of Statutes for the city London of 1285 suggests that they were concerned only with statutes that were thought to apply to England a whole</a:t>
            </a:r>
            <a:r>
              <a:rPr lang="en-US" sz="2000" dirty="0" smtClean="0">
                <a:solidFill>
                  <a:schemeClr val="bg1"/>
                </a:solidFill>
              </a:rPr>
              <a:t>.</a:t>
            </a:r>
          </a:p>
          <a:p>
            <a:pPr>
              <a:buFont typeface="Arial" panose="020B0604020202020204" pitchFamily="34" charset="0"/>
              <a:buChar char="•"/>
            </a:pPr>
            <a:endParaRPr lang="en-US" sz="2000" dirty="0">
              <a:solidFill>
                <a:schemeClr val="bg1"/>
              </a:solidFill>
            </a:endParaRPr>
          </a:p>
          <a:p>
            <a:pPr>
              <a:buFont typeface="Arial" panose="020B0604020202020204" pitchFamily="34" charset="0"/>
              <a:buChar char="•"/>
            </a:pPr>
            <a:r>
              <a:rPr lang="en-US" sz="2000" dirty="0" smtClean="0">
                <a:solidFill>
                  <a:schemeClr val="bg1"/>
                </a:solidFill>
              </a:rPr>
              <a:t>Second</a:t>
            </a:r>
            <a:r>
              <a:rPr lang="en-US" sz="2000" dirty="0">
                <a:solidFill>
                  <a:schemeClr val="bg1"/>
                </a:solidFill>
              </a:rPr>
              <a:t>, 22 out of the 45 possibilities appear in 10 or more of the 27 manuscripts that contain statutes of Edward I. The number, however, that occurs in all, or virtually all of them, is much smaller: Magna Carta (always at the beginning), Merton, Marlborough, Westminster I, Gloucester, Westminster II, and Westminster III. Not far behind are the Forest Charter (which will follow Magna Carta), Mortmain, and Winchester, with 24 examples, </a:t>
            </a:r>
            <a:r>
              <a:rPr lang="en-US" sz="2000" i="1" dirty="0">
                <a:solidFill>
                  <a:schemeClr val="bg1"/>
                </a:solidFill>
              </a:rPr>
              <a:t>Circumspecte agatis</a:t>
            </a:r>
            <a:r>
              <a:rPr lang="en-US" sz="2000" dirty="0">
                <a:solidFill>
                  <a:schemeClr val="bg1"/>
                </a:solidFill>
              </a:rPr>
              <a:t>, with 22, and Fines and the exposition of Gloucester, with 20</a:t>
            </a:r>
            <a:r>
              <a:rPr lang="en-US" sz="2000" dirty="0" smtClean="0">
                <a:solidFill>
                  <a:schemeClr val="bg1"/>
                </a:solidFill>
              </a:rPr>
              <a:t>.</a:t>
            </a:r>
            <a:endParaRPr lang="en-US" sz="2000" dirty="0">
              <a:solidFill>
                <a:schemeClr val="bg1"/>
              </a:solidFill>
            </a:endParaRPr>
          </a:p>
        </p:txBody>
      </p:sp>
      <p:sp>
        <p:nvSpPr>
          <p:cNvPr id="7" name="Rectangle 6"/>
          <p:cNvSpPr>
            <a:spLocks noChangeArrowheads="1"/>
          </p:cNvSpPr>
          <p:nvPr/>
        </p:nvSpPr>
        <p:spPr bwMode="auto">
          <a:xfrm flipV="1">
            <a:off x="477982" y="1890755"/>
            <a:ext cx="92894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16277871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274638"/>
            <a:ext cx="8229600" cy="63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a:t>What can we make of </a:t>
            </a:r>
            <a:r>
              <a:rPr lang="en-US" sz="2400" dirty="0"/>
              <a:t>the HLS sample</a:t>
            </a:r>
            <a:r>
              <a:rPr lang="en-US" sz="2400" dirty="0" smtClean="0"/>
              <a:t>? (cont’d)</a:t>
            </a:r>
            <a:endParaRPr lang="en-US" altLang="en-US" dirty="0"/>
          </a:p>
        </p:txBody>
      </p:sp>
      <p:sp>
        <p:nvSpPr>
          <p:cNvPr id="31747" name="Content Placeholder 2"/>
          <p:cNvSpPr>
            <a:spLocks noGrp="1"/>
          </p:cNvSpPr>
          <p:nvPr>
            <p:ph idx="1"/>
          </p:nvPr>
        </p:nvSpPr>
        <p:spPr bwMode="auto">
          <a:xfrm>
            <a:off x="457200" y="1142999"/>
            <a:ext cx="8416636" cy="49252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Char char="•"/>
            </a:pPr>
            <a:r>
              <a:rPr lang="en-US" dirty="0" smtClean="0"/>
              <a:t>These </a:t>
            </a:r>
            <a:r>
              <a:rPr lang="en-US" dirty="0"/>
              <a:t>numbers are probably a pretty good indication of what the makers of our statute books thought was important. They also give some hints of their sense of chronology. Their story begins with Magna Carta. None of our books includes any of the assizes of Henry II. Their story does, however, include Henry III. Merton is there, even though it was not promulgated in anything that looked to them like a parliament, as well as Marlborough, which was</a:t>
            </a:r>
            <a:r>
              <a:rPr lang="en-US" dirty="0" smtClean="0"/>
              <a:t>.</a:t>
            </a:r>
          </a:p>
          <a:p>
            <a:pPr>
              <a:buFont typeface="Arial" panose="020B0604020202020204" pitchFamily="34" charset="0"/>
              <a:buChar char="•"/>
            </a:pPr>
            <a:endParaRPr lang="en-US" dirty="0"/>
          </a:p>
          <a:p>
            <a:pPr>
              <a:buFont typeface="Arial" panose="020B0604020202020204" pitchFamily="34" charset="0"/>
              <a:buChar char="•"/>
            </a:pPr>
            <a:r>
              <a:rPr lang="en-US" dirty="0" smtClean="0"/>
              <a:t>Parliamentary </a:t>
            </a:r>
            <a:r>
              <a:rPr lang="en-US" dirty="0"/>
              <a:t>statutes dominate. Marlborough, Westminster I, Gloucester, Westminster II, and Westminster III are all parliamentary statutes, and they take up most of pages. The two charters, however, Merton, Mortmain, Winchester, </a:t>
            </a:r>
            <a:r>
              <a:rPr lang="en-US" i="1" dirty="0"/>
              <a:t>Circumspecte agatis</a:t>
            </a:r>
            <a:r>
              <a:rPr lang="en-US" dirty="0"/>
              <a:t>, Fines, and the exposition of Gloucester are not parliamentary statutes, and there is no suggestion that they are any less authoritative than the parliamentary statutes</a:t>
            </a:r>
            <a:r>
              <a:rPr lang="en-US" dirty="0" smtClean="0"/>
              <a:t>.</a:t>
            </a:r>
            <a:endParaRPr lang="en-US" dirty="0"/>
          </a:p>
        </p:txBody>
      </p:sp>
    </p:spTree>
    <p:extLst>
      <p:ext uri="{BB962C8B-B14F-4D97-AF65-F5344CB8AC3E}">
        <p14:creationId xmlns:p14="http://schemas.microsoft.com/office/powerpoint/2010/main" val="1703102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274638"/>
            <a:ext cx="8229600" cy="63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a:t>What can we make of </a:t>
            </a:r>
            <a:r>
              <a:rPr lang="en-US" sz="2400" dirty="0"/>
              <a:t>the HLS sample? (cont’d)</a:t>
            </a:r>
            <a:endParaRPr lang="en-US" altLang="en-US" sz="2400" dirty="0"/>
          </a:p>
        </p:txBody>
      </p:sp>
      <p:sp>
        <p:nvSpPr>
          <p:cNvPr id="31747" name="Content Placeholder 2"/>
          <p:cNvSpPr>
            <a:spLocks noGrp="1"/>
          </p:cNvSpPr>
          <p:nvPr>
            <p:ph idx="1"/>
          </p:nvPr>
        </p:nvSpPr>
        <p:spPr bwMode="auto">
          <a:xfrm>
            <a:off x="415636" y="914400"/>
            <a:ext cx="8582891" cy="51123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Char char="•"/>
            </a:pPr>
            <a:r>
              <a:rPr lang="en-US" dirty="0" smtClean="0"/>
              <a:t>The </a:t>
            </a:r>
            <a:r>
              <a:rPr lang="en-US" dirty="0"/>
              <a:t>level of detail is quite staggering. The number of chapters give some sense of it: Westminster I (51 c.), Westminster II (50 c.) Magna Carta (37 c.), Marlborough (29 c.), and so on. This may be one reason that these statutes get copied so often</a:t>
            </a:r>
            <a:r>
              <a:rPr lang="en-US" dirty="0" smtClean="0"/>
              <a:t>.</a:t>
            </a:r>
          </a:p>
          <a:p>
            <a:pPr>
              <a:buFont typeface="Arial" panose="020B0604020202020204" pitchFamily="34" charset="0"/>
              <a:buChar char="•"/>
            </a:pPr>
            <a:endParaRPr lang="en-US" dirty="0"/>
          </a:p>
          <a:p>
            <a:pPr>
              <a:buFont typeface="Arial" panose="020B0604020202020204" pitchFamily="34" charset="0"/>
              <a:buChar char="•"/>
            </a:pPr>
            <a:r>
              <a:rPr lang="en-US" dirty="0" smtClean="0"/>
              <a:t>But </a:t>
            </a:r>
            <a:r>
              <a:rPr lang="en-US" dirty="0"/>
              <a:t>more broadly, what did these statutes do? They made fixes, many fixes, in existing </a:t>
            </a:r>
            <a:r>
              <a:rPr lang="en-US" dirty="0" smtClean="0"/>
              <a:t>intuitions. </a:t>
            </a:r>
            <a:r>
              <a:rPr lang="en-US" dirty="0"/>
              <a:t>Some of the fixes were quite clever and lasted for a long time. There was little, however, that these statutes did that was truly </a:t>
            </a:r>
            <a:r>
              <a:rPr lang="en-US" dirty="0" smtClean="0"/>
              <a:t>innovative. </a:t>
            </a:r>
            <a:r>
              <a:rPr lang="en-US" dirty="0"/>
              <a:t>They took the system as it was and tweaked it to make it work better. They did not rethink the system.</a:t>
            </a:r>
            <a:endParaRPr lang="en-US" dirty="0"/>
          </a:p>
        </p:txBody>
      </p:sp>
    </p:spTree>
    <p:extLst>
      <p:ext uri="{BB962C8B-B14F-4D97-AF65-F5344CB8AC3E}">
        <p14:creationId xmlns:p14="http://schemas.microsoft.com/office/powerpoint/2010/main" val="28117690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274638"/>
            <a:ext cx="8229600" cy="63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smtClean="0"/>
              <a:t>What </a:t>
            </a:r>
            <a:r>
              <a:rPr lang="en-US" altLang="en-US" sz="2400" dirty="0"/>
              <a:t>did the legislation of Edward I do? (focusing on Quia emptores [1290] and De donis [</a:t>
            </a:r>
            <a:r>
              <a:rPr lang="en-US" altLang="en-US" sz="2400" dirty="0" smtClean="0"/>
              <a:t>1285])</a:t>
            </a:r>
            <a:endParaRPr lang="en-US" altLang="en-US" sz="2400" dirty="0"/>
          </a:p>
        </p:txBody>
      </p:sp>
      <p:sp>
        <p:nvSpPr>
          <p:cNvPr id="31747" name="Content Placeholder 2"/>
          <p:cNvSpPr>
            <a:spLocks noGrp="1"/>
          </p:cNvSpPr>
          <p:nvPr>
            <p:ph idx="1"/>
          </p:nvPr>
        </p:nvSpPr>
        <p:spPr bwMode="auto">
          <a:xfrm>
            <a:off x="457200" y="1122218"/>
            <a:ext cx="8458200" cy="55279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1" indent="-342900">
              <a:buFont typeface="Arial" panose="020B0604020202020204" pitchFamily="34" charset="0"/>
              <a:buChar char="•"/>
            </a:pPr>
            <a:r>
              <a:rPr lang="en-US" altLang="en-US" dirty="0" smtClean="0"/>
              <a:t>It </a:t>
            </a:r>
            <a:r>
              <a:rPr lang="en-US" altLang="en-US" dirty="0"/>
              <a:t>is sometimes said that the statute Quia Emptores in 1290 made the fee simple in land freely alienable. The same </a:t>
            </a:r>
            <a:r>
              <a:rPr lang="en-US" altLang="en-US" dirty="0" smtClean="0"/>
              <a:t>ill-considered </a:t>
            </a:r>
            <a:r>
              <a:rPr lang="en-US" altLang="en-US" dirty="0"/>
              <a:t>statements about the fee simple will sometimes add that it took until the Statute of Wills of 1540 to make the fee simple devisable by will or testament. The implication </a:t>
            </a:r>
            <a:r>
              <a:rPr lang="en-US" altLang="en-US" dirty="0" smtClean="0"/>
              <a:t>of the </a:t>
            </a:r>
            <a:r>
              <a:rPr lang="en-US" altLang="en-US" dirty="0"/>
              <a:t>statement, however, is correct. As of 1300 the fee simple was freely alienable inter vivos but not devisable. The question is whether the free alienability of the fee simple inter vivos is the result of the statute Quia emptores</a:t>
            </a:r>
            <a:r>
              <a:rPr lang="en-US" altLang="en-US" dirty="0" smtClean="0"/>
              <a:t>.</a:t>
            </a:r>
          </a:p>
          <a:p>
            <a:pPr marL="342900" lvl="1" indent="-342900">
              <a:buFont typeface="Arial" panose="020B0604020202020204" pitchFamily="34" charset="0"/>
              <a:buChar char="•"/>
            </a:pPr>
            <a:endParaRPr lang="en-US" altLang="en-US" sz="1000" dirty="0" smtClean="0"/>
          </a:p>
          <a:p>
            <a:pPr marL="342900" lvl="1" indent="-342900">
              <a:buFont typeface="Arial" panose="020B0604020202020204" pitchFamily="34" charset="0"/>
              <a:buChar char="•"/>
            </a:pPr>
            <a:r>
              <a:rPr lang="en-US" altLang="en-US" dirty="0" smtClean="0"/>
              <a:t>It </a:t>
            </a:r>
            <a:r>
              <a:rPr lang="en-US" altLang="en-US" dirty="0"/>
              <a:t>is not. The reason that the fee simple is freely alienable and not devisable was because of the logic of warranty. The development had already taken place around the beginning of the 13th century. The statute Quia Emptores simply put an end to a practice whereby lords were being deprived of the feudal incidents, the only thing about lordship that was worth much any more. The statute did so by abolishing subinfeudation. All conveyances of the fee must now be by way of substitution. The lords gave up their by-now now nominal right to object to new tenants.</a:t>
            </a:r>
          </a:p>
        </p:txBody>
      </p:sp>
    </p:spTree>
    <p:extLst>
      <p:ext uri="{BB962C8B-B14F-4D97-AF65-F5344CB8AC3E}">
        <p14:creationId xmlns:p14="http://schemas.microsoft.com/office/powerpoint/2010/main" val="2294073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480121"/>
            <a:ext cx="8229600" cy="544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smtClean="0"/>
              <a:t>The 13</a:t>
            </a:r>
            <a:r>
              <a:rPr lang="en-US" altLang="en-US" sz="2400" baseline="30000" dirty="0" smtClean="0"/>
              <a:t>t</a:t>
            </a:r>
            <a:r>
              <a:rPr lang="en-US" altLang="en-US" sz="2400" dirty="0" smtClean="0"/>
              <a:t>h century in general</a:t>
            </a:r>
            <a:endParaRPr lang="en-US" altLang="en-US" sz="2400" dirty="0"/>
          </a:p>
        </p:txBody>
      </p:sp>
      <p:sp>
        <p:nvSpPr>
          <p:cNvPr id="8" name="TextBox 7"/>
          <p:cNvSpPr txBox="1"/>
          <p:nvPr/>
        </p:nvSpPr>
        <p:spPr>
          <a:xfrm>
            <a:off x="363682" y="1295097"/>
            <a:ext cx="8416636" cy="1938992"/>
          </a:xfrm>
          <a:prstGeom prst="rect">
            <a:avLst/>
          </a:prstGeom>
          <a:noFill/>
        </p:spPr>
        <p:txBody>
          <a:bodyPr wrap="square">
            <a:spAutoFit/>
          </a:bodyPr>
          <a:lstStyle/>
          <a:p>
            <a:pPr marL="342900" indent="-342900">
              <a:buFont typeface="Arial" panose="020B0604020202020204" pitchFamily="34" charset="0"/>
              <a:buChar char="•"/>
              <a:defRPr/>
            </a:pPr>
            <a:r>
              <a:rPr lang="en-US" sz="2000" dirty="0" smtClean="0">
                <a:solidFill>
                  <a:schemeClr val="bg1"/>
                </a:solidFill>
              </a:rPr>
              <a:t>In </a:t>
            </a:r>
            <a:r>
              <a:rPr lang="en-US" sz="2000" dirty="0">
                <a:solidFill>
                  <a:schemeClr val="bg1"/>
                </a:solidFill>
              </a:rPr>
              <a:t>art the 13th is the century of the flowering of the Gothic. Most of the great Gothic cathedrals of France, Reims, Notre Dame de Paris, Amiens, date from the 13th century. Westminster Abbey, </a:t>
            </a:r>
            <a:r>
              <a:rPr lang="en-US" sz="2000" dirty="0" smtClean="0">
                <a:solidFill>
                  <a:schemeClr val="bg1"/>
                </a:solidFill>
              </a:rPr>
              <a:t>Salisbury, and </a:t>
            </a:r>
            <a:r>
              <a:rPr lang="en-US" sz="2000" dirty="0">
                <a:solidFill>
                  <a:schemeClr val="bg1"/>
                </a:solidFill>
              </a:rPr>
              <a:t>Lincoln in England are Gothic cathedrals built in the French style</a:t>
            </a:r>
            <a:r>
              <a:rPr lang="en-US" sz="2000" dirty="0" smtClean="0">
                <a:solidFill>
                  <a:schemeClr val="bg1"/>
                </a:solidFill>
              </a:rPr>
              <a:t>. Let’s take a look:</a:t>
            </a:r>
            <a:endParaRPr lang="en-US" sz="2000" dirty="0">
              <a:solidFill>
                <a:schemeClr val="bg1"/>
              </a:solidFill>
            </a:endParaRPr>
          </a:p>
          <a:p>
            <a:pPr marL="342900" indent="-342900">
              <a:buFont typeface="Arial" panose="020B0604020202020204" pitchFamily="34" charset="0"/>
              <a:buChar char="•"/>
              <a:defRPr/>
            </a:pPr>
            <a:endParaRPr lang="en-US" sz="2000" dirty="0" smtClean="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274638"/>
            <a:ext cx="8229600" cy="63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a:t>What did the legislation of Edward I do? </a:t>
            </a:r>
            <a:r>
              <a:rPr lang="en-US" altLang="en-US" sz="2400" dirty="0" smtClean="0"/>
              <a:t>(cont’d)</a:t>
            </a:r>
            <a:endParaRPr lang="en-US" altLang="en-US" sz="2400" dirty="0"/>
          </a:p>
        </p:txBody>
      </p:sp>
      <p:sp>
        <p:nvSpPr>
          <p:cNvPr id="31747" name="Content Placeholder 2"/>
          <p:cNvSpPr>
            <a:spLocks noGrp="1"/>
          </p:cNvSpPr>
          <p:nvPr>
            <p:ph idx="1"/>
          </p:nvPr>
        </p:nvSpPr>
        <p:spPr bwMode="auto">
          <a:xfrm>
            <a:off x="457200" y="914400"/>
            <a:ext cx="8458200" cy="57357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7472" lvl="1" indent="-347472">
              <a:buFont typeface="Arial" panose="020B0604020202020204" pitchFamily="34" charset="0"/>
              <a:buChar char="•"/>
            </a:pPr>
            <a:r>
              <a:rPr lang="en-US" altLang="en-US" dirty="0" smtClean="0"/>
              <a:t>The </a:t>
            </a:r>
            <a:r>
              <a:rPr lang="en-US" altLang="en-US" dirty="0"/>
              <a:t>fee tail more the product of the </a:t>
            </a:r>
            <a:r>
              <a:rPr lang="en-US" altLang="en-US" dirty="0" smtClean="0"/>
              <a:t>statute </a:t>
            </a:r>
            <a:r>
              <a:rPr lang="en-US" altLang="en-US" dirty="0"/>
              <a:t>De donis of 1285 than the fee simple is the product of Quia emptores. De donis, however, is the product of a complicated development that begins with the gift in maritagium. Because no homage is taken in such gifts, the law must develop rules shorn of the key element that it had used in other areas, warranty. First comes curtesy, what would have happened if the lord had taken his son-in-law’s homage: the son-in-law gets a life estate if the daughter dies before the son-in-law. Then comes a curious rule that upon the birth of issue the couple have the right to alien the fee simple. This rule is reversed by the statute De </a:t>
            </a:r>
            <a:r>
              <a:rPr lang="en-US" altLang="en-US" dirty="0" smtClean="0"/>
              <a:t>donis </a:t>
            </a:r>
            <a:r>
              <a:rPr lang="en-US" altLang="en-US" dirty="0"/>
              <a:t>that says that if this happens the heirs of the body of the couple may bring what is called a new form of action, formedon in the descender, to get it back. The statute is remarkably unclear about how the long the fee tail is to last; that is an issue to which we will have to </a:t>
            </a:r>
            <a:r>
              <a:rPr lang="en-US" altLang="en-US" dirty="0" smtClean="0"/>
              <a:t>return.</a:t>
            </a:r>
            <a:endParaRPr lang="en-US" altLang="en-US" dirty="0"/>
          </a:p>
        </p:txBody>
      </p:sp>
    </p:spTree>
    <p:extLst>
      <p:ext uri="{BB962C8B-B14F-4D97-AF65-F5344CB8AC3E}">
        <p14:creationId xmlns:p14="http://schemas.microsoft.com/office/powerpoint/2010/main" val="7028613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274638"/>
            <a:ext cx="8229600" cy="63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a:t>What did the legislation of Edward I do? (cont’d)</a:t>
            </a:r>
            <a:endParaRPr lang="en-US" altLang="en-US" sz="2400" dirty="0"/>
          </a:p>
        </p:txBody>
      </p:sp>
      <p:sp>
        <p:nvSpPr>
          <p:cNvPr id="31747" name="Content Placeholder 2"/>
          <p:cNvSpPr>
            <a:spLocks noGrp="1"/>
          </p:cNvSpPr>
          <p:nvPr>
            <p:ph idx="1"/>
          </p:nvPr>
        </p:nvSpPr>
        <p:spPr bwMode="auto">
          <a:xfrm>
            <a:off x="457200" y="914400"/>
            <a:ext cx="8458200" cy="57357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7472" lvl="1" indent="-347472">
              <a:buFont typeface="Arial" panose="020B0604020202020204" pitchFamily="34" charset="0"/>
              <a:buChar char="•"/>
            </a:pPr>
            <a:r>
              <a:rPr lang="en-US" altLang="en-US" dirty="0" smtClean="0"/>
              <a:t>The </a:t>
            </a:r>
            <a:r>
              <a:rPr lang="en-US" altLang="en-US" dirty="0"/>
              <a:t>third type of freehold estate that one may have in the later middle ages is an estate for life only. Most of the later medieval life estates were held by widows or widowers. The widow got dower, a life estate in one-third of her husband’s lands. The widower got curtesy, a life estate in all of his wife’s lands. Dower is treated only in passing in Edward’s legislation, curtesy not at all. Both are also rather old consequences of the logic of warranty, the first from the extension of warranty to benefit the widow/dowager and the second the logical consequence of the fact the lord will normally take the homage of the husband for the wife’s land, and, by extension, what would have happened had he taken the husband’s homage even though he did not</a:t>
            </a:r>
            <a:r>
              <a:rPr lang="en-US" altLang="en-US" dirty="0" smtClean="0"/>
              <a:t>.</a:t>
            </a:r>
          </a:p>
          <a:p>
            <a:pPr marL="347472" lvl="1" indent="-347472">
              <a:buFont typeface="Arial" panose="020B0604020202020204" pitchFamily="34" charset="0"/>
              <a:buChar char="•"/>
            </a:pPr>
            <a:endParaRPr lang="en-US" altLang="en-US" sz="1000" dirty="0"/>
          </a:p>
          <a:p>
            <a:pPr marL="347472" lvl="1" indent="-347472">
              <a:buFont typeface="Arial" panose="020B0604020202020204" pitchFamily="34" charset="0"/>
              <a:buChar char="•"/>
            </a:pPr>
            <a:r>
              <a:rPr lang="en-US" altLang="en-US" dirty="0" smtClean="0"/>
              <a:t>The </a:t>
            </a:r>
            <a:r>
              <a:rPr lang="en-US" altLang="en-US" dirty="0"/>
              <a:t>bottom line is that the legislation of Edward I made fixes in the fee simple and the fee tail and did little or nothing with dower and curtesy. The system of estates in land was somewhat reformed but the system as a system remained basically unchanged.</a:t>
            </a:r>
            <a:endParaRPr lang="en-US" altLang="en-US" dirty="0"/>
          </a:p>
        </p:txBody>
      </p:sp>
    </p:spTree>
    <p:extLst>
      <p:ext uri="{BB962C8B-B14F-4D97-AF65-F5344CB8AC3E}">
        <p14:creationId xmlns:p14="http://schemas.microsoft.com/office/powerpoint/2010/main" val="29839659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274638"/>
            <a:ext cx="8229600" cy="63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smtClean="0"/>
              <a:t>Summary</a:t>
            </a:r>
            <a:endParaRPr lang="en-US" altLang="en-US" sz="2400" dirty="0"/>
          </a:p>
        </p:txBody>
      </p:sp>
      <p:sp>
        <p:nvSpPr>
          <p:cNvPr id="31747" name="Content Placeholder 2"/>
          <p:cNvSpPr>
            <a:spLocks noGrp="1"/>
          </p:cNvSpPr>
          <p:nvPr>
            <p:ph idx="1"/>
          </p:nvPr>
        </p:nvSpPr>
        <p:spPr bwMode="auto">
          <a:xfrm>
            <a:off x="457200" y="914400"/>
            <a:ext cx="8458200" cy="57357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7472" lvl="1" indent="-347472">
              <a:buFont typeface="Arial" panose="020B0604020202020204" pitchFamily="34" charset="0"/>
              <a:buChar char="•"/>
            </a:pPr>
            <a:r>
              <a:rPr lang="en-US" altLang="en-US" dirty="0" smtClean="0"/>
              <a:t>We </a:t>
            </a:r>
            <a:r>
              <a:rPr lang="en-US" altLang="en-US" dirty="0"/>
              <a:t>now have an answer to some very curious aspects of English land law both the fact that most freehold tenures are freely alienable inter vivos and not devisable and that the widower gets a life estate in all his wife’s land but the widow only 1/3. In both cases these oddities are the product of warranty, and have nothing to do with the legislation of Edward I</a:t>
            </a:r>
            <a:r>
              <a:rPr lang="en-US" altLang="en-US" dirty="0" smtClean="0"/>
              <a:t>.</a:t>
            </a:r>
          </a:p>
          <a:p>
            <a:pPr marL="347472" lvl="1" indent="-347472">
              <a:buFont typeface="Arial" panose="020B0604020202020204" pitchFamily="34" charset="0"/>
              <a:buChar char="•"/>
            </a:pPr>
            <a:endParaRPr lang="en-US" altLang="en-US" sz="1000" dirty="0"/>
          </a:p>
          <a:p>
            <a:pPr marL="347472" lvl="1" indent="-347472">
              <a:buFont typeface="Arial" panose="020B0604020202020204" pitchFamily="34" charset="0"/>
              <a:buChar char="•"/>
            </a:pPr>
            <a:r>
              <a:rPr lang="en-US" altLang="en-US" dirty="0" smtClean="0"/>
              <a:t>The </a:t>
            </a:r>
            <a:r>
              <a:rPr lang="en-US" altLang="en-US" dirty="0"/>
              <a:t>legislation of Edward I must be seen for what it was, fixes. Taken together the fixes were important. They were still lecturing on the legislation of Edward I in the Inns of Court in the 17th century. It was not, however, legislation in the modern sense. No one in the time of Edward I thought that the whole system could be reformed by legislation</a:t>
            </a:r>
            <a:r>
              <a:rPr lang="en-US" altLang="en-US" dirty="0" smtClean="0"/>
              <a:t>.</a:t>
            </a:r>
          </a:p>
        </p:txBody>
      </p:sp>
    </p:spTree>
    <p:extLst>
      <p:ext uri="{BB962C8B-B14F-4D97-AF65-F5344CB8AC3E}">
        <p14:creationId xmlns:p14="http://schemas.microsoft.com/office/powerpoint/2010/main" val="21255718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274638"/>
            <a:ext cx="8229600" cy="63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smtClean="0"/>
              <a:t>Summary (cont’d)</a:t>
            </a:r>
            <a:endParaRPr lang="en-US" altLang="en-US" sz="2400" dirty="0"/>
          </a:p>
        </p:txBody>
      </p:sp>
      <p:sp>
        <p:nvSpPr>
          <p:cNvPr id="31747" name="Content Placeholder 2"/>
          <p:cNvSpPr>
            <a:spLocks noGrp="1"/>
          </p:cNvSpPr>
          <p:nvPr>
            <p:ph idx="1"/>
          </p:nvPr>
        </p:nvSpPr>
        <p:spPr bwMode="auto">
          <a:xfrm>
            <a:off x="457200" y="914400"/>
            <a:ext cx="8458200" cy="57357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7472" lvl="1" indent="-347472">
              <a:buFont typeface="Arial" panose="020B0604020202020204" pitchFamily="34" charset="0"/>
              <a:buChar char="•"/>
            </a:pPr>
            <a:r>
              <a:rPr lang="en-US" altLang="en-US" dirty="0" smtClean="0"/>
              <a:t>The source of English law is not the written law of Rome or that of the church. This is not to say that both were unimportant, but that is not where law comes from. The source of English law is custom, and custom means a lot of things. It can refer to ideas that develop over centuries, such as, that a widow is entitled to a life interest in some of her husband’s lands, or it can refer to the practice of a particular court (and the central royal courts are clearly the courts whose practices are becoming dominant), but it can also refer to what is right. There are those who argue that the legislation of Edward I is not conscious of innovation. I’m not sure that that is quite right. There are too many references to what the law was before the statute and what the law was after the statute to make us believe that people simply thought that the highest court in the land was making a judgment about what the law always was. It might be better to imagine the legislation as innovative, but innovative within a rather narrow context.</a:t>
            </a:r>
            <a:endParaRPr lang="en-US" altLang="en-US" dirty="0"/>
          </a:p>
        </p:txBody>
      </p:sp>
    </p:spTree>
    <p:extLst>
      <p:ext uri="{BB962C8B-B14F-4D97-AF65-F5344CB8AC3E}">
        <p14:creationId xmlns:p14="http://schemas.microsoft.com/office/powerpoint/2010/main" val="2936909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5822" y="0"/>
            <a:ext cx="4632356"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3669"/>
            <a:ext cx="9144000" cy="5890661"/>
          </a:xfrm>
          <a:prstGeom prst="rect">
            <a:avLst/>
          </a:prstGeom>
        </p:spPr>
      </p:pic>
    </p:spTree>
    <p:extLst>
      <p:ext uri="{BB962C8B-B14F-4D97-AF65-F5344CB8AC3E}">
        <p14:creationId xmlns:p14="http://schemas.microsoft.com/office/powerpoint/2010/main" val="3729480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1443" y="0"/>
            <a:ext cx="4621113" cy="6858000"/>
          </a:xfrm>
          <a:prstGeom prst="rect">
            <a:avLst/>
          </a:prstGeom>
        </p:spPr>
      </p:pic>
    </p:spTree>
    <p:extLst>
      <p:ext uri="{BB962C8B-B14F-4D97-AF65-F5344CB8AC3E}">
        <p14:creationId xmlns:p14="http://schemas.microsoft.com/office/powerpoint/2010/main" val="1989557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010" y="0"/>
            <a:ext cx="6415980" cy="6858000"/>
          </a:xfrm>
          <a:prstGeom prst="rect">
            <a:avLst/>
          </a:prstGeom>
        </p:spPr>
      </p:pic>
    </p:spTree>
    <p:extLst>
      <p:ext uri="{BB962C8B-B14F-4D97-AF65-F5344CB8AC3E}">
        <p14:creationId xmlns:p14="http://schemas.microsoft.com/office/powerpoint/2010/main" val="2700608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36" y="311727"/>
            <a:ext cx="8520546" cy="6390410"/>
          </a:xfrm>
          <a:prstGeom prst="rect">
            <a:avLst/>
          </a:prstGeom>
        </p:spPr>
      </p:pic>
    </p:spTree>
    <p:extLst>
      <p:ext uri="{BB962C8B-B14F-4D97-AF65-F5344CB8AC3E}">
        <p14:creationId xmlns:p14="http://schemas.microsoft.com/office/powerpoint/2010/main" val="4249980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480121"/>
            <a:ext cx="8229600" cy="5174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a:t>The operation of </a:t>
            </a:r>
            <a:r>
              <a:rPr lang="en-US" altLang="en-US" sz="2400" dirty="0" smtClean="0"/>
              <a:t>warranty (cont’d)</a:t>
            </a:r>
            <a:endParaRPr lang="en-US" altLang="en-US" sz="2400" dirty="0"/>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pic>
        <p:nvPicPr>
          <p:cNvPr id="2" name="Picture 1"/>
          <p:cNvPicPr>
            <a:picLocks noChangeAspect="1"/>
          </p:cNvPicPr>
          <p:nvPr/>
        </p:nvPicPr>
        <p:blipFill>
          <a:blip r:embed="rId3"/>
          <a:stretch>
            <a:fillRect/>
          </a:stretch>
        </p:blipFill>
        <p:spPr>
          <a:xfrm>
            <a:off x="-916876" y="-244477"/>
            <a:ext cx="10977751" cy="7346953"/>
          </a:xfrm>
          <a:prstGeom prst="rect">
            <a:avLst/>
          </a:prstGeom>
        </p:spPr>
      </p:pic>
    </p:spTree>
    <p:extLst>
      <p:ext uri="{BB962C8B-B14F-4D97-AF65-F5344CB8AC3E}">
        <p14:creationId xmlns:p14="http://schemas.microsoft.com/office/powerpoint/2010/main" val="975788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bilder constitutionalism">
  <a:themeElements>
    <a:clrScheme name="bilder constitutionalis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lder constitutionalis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ilder constitutionalis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lder constitutionalis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lder constitutionalis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lder constitutionalis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lder constitutionalis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lder constitutionalis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lder constitutionalis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lder constitutionalis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lder constitutionalis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lder constitutionalis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lder constitutionalis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lder constitutionalis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bilder constitutionalism</Template>
  <TotalTime>36742</TotalTime>
  <Words>3700</Words>
  <Application>Microsoft Office PowerPoint</Application>
  <PresentationFormat>On-screen Show (4:3)</PresentationFormat>
  <Paragraphs>209</Paragraphs>
  <Slides>33</Slides>
  <Notes>17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33</vt:i4>
      </vt:variant>
    </vt:vector>
  </HeadingPairs>
  <TitlesOfParts>
    <vt:vector size="35" baseType="lpstr">
      <vt:lpstr>Arial</vt:lpstr>
      <vt:lpstr>bilder constitutionalism</vt:lpstr>
      <vt:lpstr>PowerPoint Presentation</vt:lpstr>
      <vt:lpstr>The topic of the lecture</vt:lpstr>
      <vt:lpstr>The 13th century in general</vt:lpstr>
      <vt:lpstr>PowerPoint Presentation</vt:lpstr>
      <vt:lpstr>PowerPoint Presentation</vt:lpstr>
      <vt:lpstr>PowerPoint Presentation</vt:lpstr>
      <vt:lpstr>PowerPoint Presentation</vt:lpstr>
      <vt:lpstr>PowerPoint Presentation</vt:lpstr>
      <vt:lpstr>The operation of warranty (cont’d)</vt:lpstr>
      <vt:lpstr>The 13th century in general (cont’d)</vt:lpstr>
      <vt:lpstr>PowerPoint Presentation</vt:lpstr>
      <vt:lpstr>Basic English chronology – 13th century</vt:lpstr>
      <vt:lpstr>Developments in governance, chief justiciar, Exchequer, and chancellor (early Henry III).</vt:lpstr>
      <vt:lpstr>The fall of Hubert de Burgh</vt:lpstr>
      <vt:lpstr>Foreign politics and nationalism</vt:lpstr>
      <vt:lpstr>Troubles between 1232 and 1258</vt:lpstr>
      <vt:lpstr>The Barons’ Wars (1258–1266) (Mats., pp. V-15 to V-25)</vt:lpstr>
      <vt:lpstr>The Barons’ Wars (1258–1266) (cont’d)</vt:lpstr>
      <vt:lpstr>The Barons’ Wars (1258–1266) (cont’d)</vt:lpstr>
      <vt:lpstr>The Barons’ Wars (1258–1266) (cont’d)</vt:lpstr>
      <vt:lpstr>The reign of Edward I (1272–1307)</vt:lpstr>
      <vt:lpstr>The legislative activity of Edward I</vt:lpstr>
      <vt:lpstr>The legislative activity of Edward I (cont’d)</vt:lpstr>
      <vt:lpstr>The legislative activity of Edward I – the HLS sample (cont’d)</vt:lpstr>
      <vt:lpstr>The legislative activity of Edward I – the HLS sample (cont’d)</vt:lpstr>
      <vt:lpstr>What can we make of the HLS sample?</vt:lpstr>
      <vt:lpstr>What can we make of the HLS sample? (cont’d)</vt:lpstr>
      <vt:lpstr>What can we make of the HLS sample? (cont’d)</vt:lpstr>
      <vt:lpstr>What did the legislation of Edward I do? (focusing on Quia emptores [1290] and De donis [1285])</vt:lpstr>
      <vt:lpstr>What did the legislation of Edward I do? (cont’d)</vt:lpstr>
      <vt:lpstr>What did the legislation of Edward I do? (cont’d)</vt:lpstr>
      <vt:lpstr>Summary</vt:lpstr>
      <vt:lpstr>Summary (cont’d)</vt:lpstr>
    </vt:vector>
  </TitlesOfParts>
  <Company>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Colonial Constitutionalism  &amp;  Constitutional Law  Mary Sarah Bilder  American Society for Legal History November 18, 2006</dc:title>
  <dc:creator>bilder</dc:creator>
  <cp:lastModifiedBy>Charles Donahue</cp:lastModifiedBy>
  <cp:revision>398</cp:revision>
  <dcterms:created xsi:type="dcterms:W3CDTF">2007-01-08T17:13:49Z</dcterms:created>
  <dcterms:modified xsi:type="dcterms:W3CDTF">2021-08-28T16:10:03Z</dcterms:modified>
</cp:coreProperties>
</file>